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9" r:id="rId1"/>
  </p:sldMasterIdLst>
  <p:notesMasterIdLst>
    <p:notesMasterId r:id="rId37"/>
  </p:notesMasterIdLst>
  <p:sldIdLst>
    <p:sldId id="297" r:id="rId2"/>
    <p:sldId id="298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8" r:id="rId11"/>
    <p:sldId id="265" r:id="rId12"/>
    <p:sldId id="289" r:id="rId13"/>
    <p:sldId id="280" r:id="rId14"/>
    <p:sldId id="281" r:id="rId15"/>
    <p:sldId id="290" r:id="rId16"/>
    <p:sldId id="291" r:id="rId17"/>
    <p:sldId id="286" r:id="rId18"/>
    <p:sldId id="266" r:id="rId19"/>
    <p:sldId id="267" r:id="rId20"/>
    <p:sldId id="268" r:id="rId21"/>
    <p:sldId id="287" r:id="rId22"/>
    <p:sldId id="292" r:id="rId23"/>
    <p:sldId id="270" r:id="rId24"/>
    <p:sldId id="294" r:id="rId25"/>
    <p:sldId id="295" r:id="rId26"/>
    <p:sldId id="296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79" r:id="rId36"/>
  </p:sldIdLst>
  <p:sldSz cx="9144000" cy="6858000" type="screen4x3"/>
  <p:notesSz cx="7010400" cy="9236075"/>
  <p:defaultTextStyle>
    <a:lvl1pPr>
      <a:defRPr sz="3400">
        <a:latin typeface="Arial Bold"/>
        <a:ea typeface="Arial Bold"/>
        <a:cs typeface="Arial Bold"/>
        <a:sym typeface="Arial Bold"/>
      </a:defRPr>
    </a:lvl1pPr>
    <a:lvl2pPr indent="457200">
      <a:defRPr sz="3400">
        <a:latin typeface="Arial Bold"/>
        <a:ea typeface="Arial Bold"/>
        <a:cs typeface="Arial Bold"/>
        <a:sym typeface="Arial Bold"/>
      </a:defRPr>
    </a:lvl2pPr>
    <a:lvl3pPr indent="914400">
      <a:defRPr sz="3400">
        <a:latin typeface="Arial Bold"/>
        <a:ea typeface="Arial Bold"/>
        <a:cs typeface="Arial Bold"/>
        <a:sym typeface="Arial Bold"/>
      </a:defRPr>
    </a:lvl3pPr>
    <a:lvl4pPr indent="1371600">
      <a:defRPr sz="3400">
        <a:latin typeface="Arial Bold"/>
        <a:ea typeface="Arial Bold"/>
        <a:cs typeface="Arial Bold"/>
        <a:sym typeface="Arial Bold"/>
      </a:defRPr>
    </a:lvl4pPr>
    <a:lvl5pPr indent="1828800">
      <a:defRPr sz="3400">
        <a:latin typeface="Arial Bold"/>
        <a:ea typeface="Arial Bold"/>
        <a:cs typeface="Arial Bold"/>
        <a:sym typeface="Arial Bold"/>
      </a:defRPr>
    </a:lvl5pPr>
    <a:lvl6pPr indent="2286000">
      <a:defRPr sz="3400">
        <a:latin typeface="Arial Bold"/>
        <a:ea typeface="Arial Bold"/>
        <a:cs typeface="Arial Bold"/>
        <a:sym typeface="Arial Bold"/>
      </a:defRPr>
    </a:lvl6pPr>
    <a:lvl7pPr indent="2743200">
      <a:defRPr sz="3400">
        <a:latin typeface="Arial Bold"/>
        <a:ea typeface="Arial Bold"/>
        <a:cs typeface="Arial Bold"/>
        <a:sym typeface="Arial Bold"/>
      </a:defRPr>
    </a:lvl7pPr>
    <a:lvl8pPr indent="3200400">
      <a:defRPr sz="3400">
        <a:latin typeface="Arial Bold"/>
        <a:ea typeface="Arial Bold"/>
        <a:cs typeface="Arial Bold"/>
        <a:sym typeface="Arial Bold"/>
      </a:defRPr>
    </a:lvl8pPr>
    <a:lvl9pPr indent="3657600">
      <a:defRPr sz="3400">
        <a:latin typeface="Arial Bold"/>
        <a:ea typeface="Arial Bold"/>
        <a:cs typeface="Arial Bold"/>
        <a:sym typeface="Arial Bold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B3B"/>
    <a:srgbClr val="737373"/>
    <a:srgbClr val="8686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DDDD"/>
          </a:solidFill>
        </a:fill>
      </a:tcStyle>
    </a:wholeTbl>
    <a:band2H>
      <a:tcTxStyle/>
      <a:tcStyle>
        <a:tcBdr/>
        <a:fill>
          <a:solidFill>
            <a:srgbClr val="E7EFE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339999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339999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339999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1CBCC"/>
          </a:solidFill>
        </a:fill>
      </a:tcStyle>
    </a:wholeTbl>
    <a:band2H>
      <a:tcTxStyle/>
      <a:tcStyle>
        <a:tcBdr/>
        <a:fill>
          <a:solidFill>
            <a:srgbClr val="F0E7E7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72632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72632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72632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9999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9999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1121" autoAdjust="0"/>
    <p:restoredTop sz="94660"/>
  </p:normalViewPr>
  <p:slideViewPr>
    <p:cSldViewPr snapToGrid="0">
      <p:cViewPr>
        <p:scale>
          <a:sx n="100" d="100"/>
          <a:sy n="100" d="100"/>
        </p:scale>
        <p:origin x="54" y="10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</p:spPr>
        <p:txBody>
          <a:bodyPr lIns="92813" tIns="46407" rIns="92813" bIns="46407"/>
          <a:lstStyle/>
          <a:p>
            <a:pPr lvl="0"/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body" sz="quarter" idx="1"/>
          </p:nvPr>
        </p:nvSpPr>
        <p:spPr>
          <a:xfrm>
            <a:off x="934720" y="4387136"/>
            <a:ext cx="5140960" cy="4156234"/>
          </a:xfrm>
          <a:prstGeom prst="rect">
            <a:avLst/>
          </a:prstGeom>
        </p:spPr>
        <p:txBody>
          <a:bodyPr lIns="92813" tIns="46407" rIns="92813" bIns="46407"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14156262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699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34" name="Shape 23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8" indent="3712549" defTabSz="928138">
              <a:lnSpc>
                <a:spcPct val="100000"/>
              </a:lnSpc>
              <a:defRPr sz="1800"/>
            </a:pPr>
            <a:r>
              <a:rPr sz="1200" b="1">
                <a:latin typeface="Calibri"/>
                <a:ea typeface="Calibri"/>
                <a:cs typeface="Calibri"/>
                <a:sym typeface="Calibri"/>
              </a:rPr>
              <a:t>Summary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40" name="Shape 24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marL="168275" indent="-168275" defTabSz="914400">
              <a:lnSpc>
                <a:spcPct val="100000"/>
              </a:lnSpc>
              <a:spcBef>
                <a:spcPts val="400"/>
              </a:spcBef>
              <a:buSzPct val="100000"/>
              <a:buChar char="•"/>
              <a:defRPr sz="12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/>
              <a:t>Station and Antenna Considerations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07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670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090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87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772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276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595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71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0993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3481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9746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ower Point Blue Blend  No Logo HORIZ copy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4" descr="Diamond-Logo-Yellow-WHIT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791200"/>
            <a:ext cx="2246313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3" descr="DX University.pd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410200"/>
            <a:ext cx="11811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7" charset="-128"/>
          <a:cs typeface="ＭＳ Ｐゴシック" pitchFamily="-107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7" charset="-128"/>
          <a:cs typeface="ＭＳ Ｐゴシック" pitchFamily="-107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7" charset="-128"/>
          <a:cs typeface="ＭＳ Ｐゴシック" pitchFamily="-107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7" charset="-128"/>
          <a:cs typeface="ＭＳ Ｐゴシック" pitchFamily="-107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7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7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7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28.png"/><Relationship Id="rId4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microsoft.com/office/2007/relationships/hdphoto" Target="../media/hdphoto8.wdp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5" Type="http://schemas.openxmlformats.org/officeDocument/2006/relationships/image" Target="../media/image33.png"/><Relationship Id="rId4" Type="http://schemas.microsoft.com/office/2007/relationships/hdphoto" Target="../media/hdphoto9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1.wdp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7" Type="http://schemas.openxmlformats.org/officeDocument/2006/relationships/image" Target="../media/image4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4.wdp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microsoft.com/office/2007/relationships/hdphoto" Target="../media/hdphoto16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microsoft.com/office/2007/relationships/hdphoto" Target="../media/hdphoto15.wdp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microsoft.com/office/2007/relationships/hdphoto" Target="../media/hdphoto18.wdp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microsoft.com/office/2007/relationships/hdphoto" Target="../media/hdphoto17.wdp"/><Relationship Id="rId4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ccc.org/Articles/W1HIS/CommonModeChokesW1HIS2006Apr06.pdf" TargetMode="External"/><Relationship Id="rId2" Type="http://schemas.openxmlformats.org/officeDocument/2006/relationships/hyperlink" Target="http://www.antennasbyn6lf.com/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1.png" descr="Iconic column redon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87750" y="1321851"/>
            <a:ext cx="1965325" cy="187642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" name="Group 87"/>
          <p:cNvGrpSpPr/>
          <p:nvPr/>
        </p:nvGrpSpPr>
        <p:grpSpPr>
          <a:xfrm>
            <a:off x="1322388" y="3393540"/>
            <a:ext cx="6475412" cy="946151"/>
            <a:chOff x="0" y="0"/>
            <a:chExt cx="6475410" cy="946150"/>
          </a:xfrm>
        </p:grpSpPr>
        <p:sp>
          <p:nvSpPr>
            <p:cNvPr id="7" name="Shape 85"/>
            <p:cNvSpPr/>
            <p:nvPr/>
          </p:nvSpPr>
          <p:spPr>
            <a:xfrm>
              <a:off x="0" y="0"/>
              <a:ext cx="6475412" cy="946150"/>
            </a:xfrm>
            <a:prstGeom prst="rect">
              <a:avLst/>
            </a:prstGeom>
            <a:gradFill flip="none" rotWithShape="1">
              <a:gsLst>
                <a:gs pos="0">
                  <a:srgbClr val="4F81BD">
                    <a:alpha val="12000"/>
                  </a:srgbClr>
                </a:gs>
                <a:gs pos="35001">
                  <a:srgbClr val="4F81BD">
                    <a:alpha val="12000"/>
                  </a:srgbClr>
                </a:gs>
                <a:gs pos="100000">
                  <a:srgbClr val="FFFFFF">
                    <a:alpha val="12000"/>
                  </a:srgbClr>
                </a:gs>
              </a:gsLst>
              <a:lin ang="0" scaled="0"/>
            </a:gradFill>
            <a:ln w="9525" cap="flat">
              <a:solidFill>
                <a:srgbClr val="4A7EBB"/>
              </a:solidFill>
              <a:prstDash val="solid"/>
              <a:miter lim="800000"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90000"/>
                </a:lnSpc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" name="Shape 86"/>
            <p:cNvSpPr/>
            <p:nvPr/>
          </p:nvSpPr>
          <p:spPr>
            <a:xfrm>
              <a:off x="1580304" y="765"/>
              <a:ext cx="3597695" cy="9006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lvl="0" algn="ctr">
                <a:lnSpc>
                  <a:spcPct val="90000"/>
                </a:lnSpc>
                <a:defRPr sz="1800"/>
              </a:pPr>
              <a:r>
                <a:rPr sz="3000" dirty="0"/>
                <a:t>DX University</a:t>
              </a:r>
            </a:p>
            <a:p>
              <a:pPr lvl="0" algn="ctr">
                <a:lnSpc>
                  <a:spcPct val="90000"/>
                </a:lnSpc>
                <a:defRPr sz="1800"/>
              </a:pPr>
              <a:r>
                <a:rPr sz="3000" dirty="0"/>
                <a:t>Hartford, CT – 2014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935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936" y="1143000"/>
            <a:ext cx="2830244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5715000" cy="295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457200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Transmission line losses </a:t>
            </a:r>
            <a:r>
              <a:rPr lang="en-US" sz="2400" b="1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lang="en-US" sz="2400" b="1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Baluns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79978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/>
          </p:cNvSpPr>
          <p:nvPr>
            <p:ph type="body" idx="4294967295"/>
          </p:nvPr>
        </p:nvSpPr>
        <p:spPr>
          <a:xfrm>
            <a:off x="711200" y="2314575"/>
            <a:ext cx="4470400" cy="263842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lnSpc>
                <a:spcPct val="90000"/>
              </a:lnSpc>
              <a:spcBef>
                <a:spcPts val="1400"/>
              </a:spcBef>
              <a:defRPr sz="1800"/>
            </a:pPr>
            <a:r>
              <a:rPr sz="2400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Monoband</a:t>
            </a:r>
            <a:r>
              <a:rPr sz="24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antennas (Ref. 2)</a:t>
            </a:r>
          </a:p>
          <a:p>
            <a:pPr marL="117475" lvl="1" indent="339725">
              <a:lnSpc>
                <a:spcPct val="70000"/>
              </a:lnSpc>
              <a:spcBef>
                <a:spcPts val="1400"/>
              </a:spcBef>
              <a:defRPr sz="1800"/>
            </a:pPr>
            <a:r>
              <a:rPr sz="2400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Dipoles</a:t>
            </a:r>
            <a:r>
              <a:rPr lang="en-US" sz="2400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/Loops</a:t>
            </a:r>
            <a:endParaRPr sz="240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7475" lvl="1" indent="339725">
              <a:lnSpc>
                <a:spcPct val="70000"/>
              </a:lnSpc>
              <a:spcBef>
                <a:spcPts val="1400"/>
              </a:spcBef>
              <a:defRPr sz="1800"/>
            </a:pPr>
            <a:r>
              <a:rPr sz="24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Verticals</a:t>
            </a:r>
          </a:p>
          <a:p>
            <a:pPr marL="117475" lvl="1" indent="339725">
              <a:lnSpc>
                <a:spcPct val="70000"/>
              </a:lnSpc>
              <a:spcBef>
                <a:spcPts val="1400"/>
              </a:spcBef>
              <a:defRPr sz="1800"/>
            </a:pPr>
            <a:r>
              <a:rPr sz="24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Full size: </a:t>
            </a:r>
            <a:r>
              <a:rPr sz="2400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Yagi</a:t>
            </a:r>
            <a:r>
              <a:rPr sz="2400" baseline="25999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2400" baseline="25999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400" baseline="25999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sz="2400" baseline="25999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Ref. 3)</a:t>
            </a:r>
          </a:p>
          <a:p>
            <a:pPr marL="117475" lvl="1" indent="339725">
              <a:lnSpc>
                <a:spcPct val="70000"/>
              </a:lnSpc>
              <a:spcBef>
                <a:spcPts val="1400"/>
              </a:spcBef>
              <a:defRPr sz="1800"/>
            </a:pPr>
            <a:r>
              <a:rPr sz="24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Shortened: Moxon</a:t>
            </a:r>
            <a:r>
              <a:rPr sz="2400" baseline="25999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pic>
        <p:nvPicPr>
          <p:cNvPr id="130" name="image14.jpg"/>
          <p:cNvPicPr/>
          <p:nvPr/>
        </p:nvPicPr>
        <p:blipFill>
          <a:blip r:embed="rId2">
            <a:extLst/>
          </a:blip>
          <a:srcRect l="18002" t="37332" r="17995" b="32001"/>
          <a:stretch>
            <a:fillRect/>
          </a:stretch>
        </p:blipFill>
        <p:spPr>
          <a:xfrm>
            <a:off x="5557837" y="3505201"/>
            <a:ext cx="2519363" cy="1130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image15.png"/>
          <p:cNvPicPr/>
          <p:nvPr/>
        </p:nvPicPr>
        <p:blipFill>
          <a:blip r:embed="rId3">
            <a:extLst/>
          </a:blip>
          <a:srcRect l="17998" t="15999" r="23334" b="52000"/>
          <a:stretch>
            <a:fillRect/>
          </a:stretch>
        </p:blipFill>
        <p:spPr>
          <a:xfrm>
            <a:off x="6054725" y="2209800"/>
            <a:ext cx="1354138" cy="1036638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Shape 132"/>
          <p:cNvSpPr/>
          <p:nvPr/>
        </p:nvSpPr>
        <p:spPr>
          <a:xfrm>
            <a:off x="7232650" y="3048000"/>
            <a:ext cx="234950" cy="226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pPr lvl="0">
              <a:defRPr sz="1800"/>
            </a:pPr>
            <a:r>
              <a:rPr sz="1000" dirty="0"/>
              <a:t>1</a:t>
            </a:r>
          </a:p>
        </p:txBody>
      </p:sp>
      <p:sp>
        <p:nvSpPr>
          <p:cNvPr id="133" name="Shape 133"/>
          <p:cNvSpPr/>
          <p:nvPr/>
        </p:nvSpPr>
        <p:spPr>
          <a:xfrm>
            <a:off x="7842249" y="4406899"/>
            <a:ext cx="234951" cy="226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pPr lvl="0">
              <a:defRPr sz="1800"/>
            </a:pPr>
            <a:r>
              <a:rPr sz="1000"/>
              <a:t>2</a:t>
            </a:r>
          </a:p>
        </p:txBody>
      </p:sp>
      <p:sp>
        <p:nvSpPr>
          <p:cNvPr id="134" name="Shape 134"/>
          <p:cNvSpPr/>
          <p:nvPr/>
        </p:nvSpPr>
        <p:spPr>
          <a:xfrm>
            <a:off x="820734" y="457200"/>
            <a:ext cx="2608266" cy="452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1060" tIns="41060" rIns="41060" bIns="41060" anchor="b">
            <a:spAutoFit/>
          </a:bodyPr>
          <a:lstStyle>
            <a:lvl1pPr>
              <a:defRPr sz="2400"/>
            </a:lvl1pPr>
          </a:lstStyle>
          <a:p>
            <a:pPr lvl="0">
              <a:defRPr sz="1800"/>
            </a:pPr>
            <a:r>
              <a:rPr sz="2400" dirty="0">
                <a:solidFill>
                  <a:schemeClr val="bg1"/>
                </a:solidFill>
              </a:rPr>
              <a:t>Antennas - HF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/>
        </p:nvSpPr>
        <p:spPr>
          <a:xfrm>
            <a:off x="820734" y="462146"/>
            <a:ext cx="2303466" cy="452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1060" tIns="41060" rIns="41060" bIns="41060" anchor="b">
            <a:spAutoFit/>
          </a:bodyPr>
          <a:lstStyle>
            <a:lvl1pPr>
              <a:defRPr sz="2400"/>
            </a:lvl1pPr>
          </a:lstStyle>
          <a:p>
            <a:pPr lvl="0">
              <a:defRPr sz="1800"/>
            </a:pPr>
            <a:r>
              <a:rPr sz="2400" dirty="0">
                <a:solidFill>
                  <a:schemeClr val="bg1"/>
                </a:solidFill>
              </a:rPr>
              <a:t>Antennas - HF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819" y="990600"/>
            <a:ext cx="3767080" cy="320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267200"/>
            <a:ext cx="4705350" cy="1784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225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/>
        </p:nvSpPr>
        <p:spPr>
          <a:xfrm>
            <a:off x="820734" y="462146"/>
            <a:ext cx="2303466" cy="452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1060" tIns="41060" rIns="41060" bIns="41060" anchor="b">
            <a:spAutoFit/>
          </a:bodyPr>
          <a:lstStyle>
            <a:lvl1pPr>
              <a:defRPr sz="2400"/>
            </a:lvl1pPr>
          </a:lstStyle>
          <a:p>
            <a:pPr lvl="0">
              <a:defRPr sz="1800"/>
            </a:pPr>
            <a:r>
              <a:rPr sz="2400" dirty="0">
                <a:solidFill>
                  <a:schemeClr val="bg1"/>
                </a:solidFill>
              </a:rPr>
              <a:t>Antennas - HF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78476"/>
            <a:ext cx="2761538" cy="2702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3882664"/>
            <a:ext cx="4191001" cy="1526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595" y="1371600"/>
            <a:ext cx="404320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47" y="3882664"/>
            <a:ext cx="4400553" cy="1526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867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/>
        </p:nvSpPr>
        <p:spPr>
          <a:xfrm>
            <a:off x="820734" y="457200"/>
            <a:ext cx="2455866" cy="452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1060" tIns="41060" rIns="41060" bIns="41060" anchor="b">
            <a:spAutoFit/>
          </a:bodyPr>
          <a:lstStyle>
            <a:lvl1pPr>
              <a:defRPr sz="2400"/>
            </a:lvl1pPr>
          </a:lstStyle>
          <a:p>
            <a:pPr lvl="0">
              <a:defRPr sz="1800"/>
            </a:pPr>
            <a:r>
              <a:rPr sz="2400" dirty="0">
                <a:solidFill>
                  <a:schemeClr val="bg1"/>
                </a:solidFill>
              </a:rPr>
              <a:t>Antennas - HF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769" r="769"/>
          <a:stretch/>
        </p:blipFill>
        <p:spPr bwMode="auto">
          <a:xfrm>
            <a:off x="1638945" y="1238572"/>
            <a:ext cx="4990455" cy="2495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97424"/>
            <a:ext cx="4495800" cy="151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956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735" y="3883369"/>
            <a:ext cx="4460665" cy="152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71600"/>
            <a:ext cx="4037921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" name="Shape 134"/>
          <p:cNvSpPr/>
          <p:nvPr/>
        </p:nvSpPr>
        <p:spPr>
          <a:xfrm>
            <a:off x="820734" y="462146"/>
            <a:ext cx="2303466" cy="452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1060" tIns="41060" rIns="41060" bIns="41060" anchor="b">
            <a:spAutoFit/>
          </a:bodyPr>
          <a:lstStyle>
            <a:lvl1pPr>
              <a:defRPr sz="2400"/>
            </a:lvl1pPr>
          </a:lstStyle>
          <a:p>
            <a:pPr lvl="0">
              <a:defRPr sz="1800"/>
            </a:pPr>
            <a:r>
              <a:rPr sz="2400" dirty="0">
                <a:solidFill>
                  <a:schemeClr val="bg1"/>
                </a:solidFill>
              </a:rPr>
              <a:t>Antennas - HF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64" y="1078476"/>
            <a:ext cx="2652096" cy="2702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83369"/>
            <a:ext cx="4038600" cy="152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742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79" y="1619250"/>
            <a:ext cx="4037921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" name="Shape 134"/>
          <p:cNvSpPr/>
          <p:nvPr/>
        </p:nvSpPr>
        <p:spPr>
          <a:xfrm>
            <a:off x="820734" y="462146"/>
            <a:ext cx="2303466" cy="452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1060" tIns="41060" rIns="41060" bIns="41060" anchor="b">
            <a:spAutoFit/>
          </a:bodyPr>
          <a:lstStyle>
            <a:lvl1pPr>
              <a:defRPr sz="2400"/>
            </a:lvl1pPr>
          </a:lstStyle>
          <a:p>
            <a:pPr lvl="0">
              <a:defRPr sz="1800"/>
            </a:pPr>
            <a:r>
              <a:rPr sz="2400" dirty="0">
                <a:solidFill>
                  <a:schemeClr val="bg1"/>
                </a:solidFill>
              </a:rPr>
              <a:t>Antennas - HF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1596477"/>
            <a:ext cx="4152900" cy="213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10000"/>
            <a:ext cx="4343400" cy="149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0"/>
            <a:ext cx="4307586" cy="1473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711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/>
        </p:nvSpPr>
        <p:spPr>
          <a:xfrm>
            <a:off x="762000" y="457200"/>
            <a:ext cx="2379666" cy="452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1060" tIns="41060" rIns="41060" bIns="41060" anchor="b">
            <a:spAutoFit/>
          </a:bodyPr>
          <a:lstStyle>
            <a:lvl1pPr>
              <a:defRPr sz="2400"/>
            </a:lvl1pPr>
          </a:lstStyle>
          <a:p>
            <a:pPr lvl="0">
              <a:defRPr sz="1800"/>
            </a:pPr>
            <a:r>
              <a:rPr sz="2400" dirty="0">
                <a:solidFill>
                  <a:schemeClr val="bg1"/>
                </a:solidFill>
              </a:rPr>
              <a:t>Antennas - HF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4" r="3461"/>
          <a:stretch/>
        </p:blipFill>
        <p:spPr bwMode="auto">
          <a:xfrm>
            <a:off x="444186" y="1033279"/>
            <a:ext cx="5394960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4" r="2940" b="3999"/>
          <a:stretch/>
        </p:blipFill>
        <p:spPr bwMode="auto">
          <a:xfrm>
            <a:off x="6217920" y="1981200"/>
            <a:ext cx="2468880" cy="256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238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/>
          </p:cNvSpPr>
          <p:nvPr>
            <p:ph type="body" idx="4294967295"/>
          </p:nvPr>
        </p:nvSpPr>
        <p:spPr>
          <a:xfrm>
            <a:off x="292100" y="1905001"/>
            <a:ext cx="3975100" cy="320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231807" lvl="0" indent="-231807" defTabSz="798100">
              <a:lnSpc>
                <a:spcPct val="90000"/>
              </a:lnSpc>
              <a:spcBef>
                <a:spcPts val="1400"/>
              </a:spcBef>
              <a:defRPr sz="1800"/>
            </a:pPr>
            <a:r>
              <a:rPr sz="2352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Multi-band antennas (Fixed)</a:t>
            </a:r>
            <a:endParaRPr sz="1764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31807" lvl="0" indent="-231807" defTabSz="798100">
              <a:lnSpc>
                <a:spcPct val="90000"/>
              </a:lnSpc>
              <a:spcBef>
                <a:spcPts val="1400"/>
              </a:spcBef>
              <a:defRPr sz="1800"/>
            </a:pPr>
            <a:r>
              <a:rPr sz="1764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sz="2352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Hexbeam</a:t>
            </a:r>
            <a:r>
              <a:rPr sz="2352" baseline="25877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352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31807" lvl="0" indent="-231807" defTabSz="798100">
              <a:lnSpc>
                <a:spcPct val="90000"/>
              </a:lnSpc>
              <a:spcBef>
                <a:spcPts val="1400"/>
              </a:spcBef>
              <a:defRPr sz="1800"/>
            </a:pPr>
            <a:r>
              <a:rPr sz="2352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	Spider beam</a:t>
            </a:r>
            <a:r>
              <a:rPr sz="2352" baseline="25877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sz="2352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231807" lvl="0" indent="-231807" defTabSz="798100">
              <a:lnSpc>
                <a:spcPct val="90000"/>
              </a:lnSpc>
              <a:spcBef>
                <a:spcPts val="1400"/>
              </a:spcBef>
              <a:defRPr sz="1800"/>
            </a:pPr>
            <a:r>
              <a:rPr sz="2352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	Log periodic</a:t>
            </a:r>
            <a:r>
              <a:rPr sz="2352" baseline="25877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sz="2352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</a:p>
          <a:p>
            <a:pPr marL="231807" lvl="0" indent="-231807" defTabSz="798100">
              <a:lnSpc>
                <a:spcPct val="90000"/>
              </a:lnSpc>
              <a:spcBef>
                <a:spcPts val="1400"/>
              </a:spcBef>
              <a:defRPr sz="1800"/>
            </a:pPr>
            <a:r>
              <a:rPr sz="2352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	Quad</a:t>
            </a:r>
            <a:r>
              <a:rPr sz="2352" baseline="25877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sz="2352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231807" lvl="0" indent="-231807" defTabSz="798100">
              <a:lnSpc>
                <a:spcPct val="90000"/>
              </a:lnSpc>
              <a:spcBef>
                <a:spcPts val="1400"/>
              </a:spcBef>
              <a:defRPr sz="1800"/>
            </a:pPr>
            <a:r>
              <a:rPr sz="2352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	Multiband  </a:t>
            </a:r>
            <a:r>
              <a:rPr sz="2352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Yagi</a:t>
            </a:r>
            <a:r>
              <a:rPr sz="2352" baseline="25877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2352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" name="image1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14912" y="2767013"/>
            <a:ext cx="1136651" cy="8747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image17.png"/>
          <p:cNvPicPr/>
          <p:nvPr/>
        </p:nvPicPr>
        <p:blipFill>
          <a:blip r:embed="rId3">
            <a:extLst/>
          </a:blip>
          <a:srcRect l="4221" t="19070" r="54837" b="14796"/>
          <a:stretch>
            <a:fillRect/>
          </a:stretch>
        </p:blipFill>
        <p:spPr>
          <a:xfrm>
            <a:off x="6562724" y="2792413"/>
            <a:ext cx="1354139" cy="8239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image18.png"/>
          <p:cNvPicPr/>
          <p:nvPr/>
        </p:nvPicPr>
        <p:blipFill>
          <a:blip r:embed="rId4">
            <a:extLst/>
          </a:blip>
          <a:srcRect l="22354" t="1091" r="6144" b="4654"/>
          <a:stretch>
            <a:fillRect/>
          </a:stretch>
        </p:blipFill>
        <p:spPr>
          <a:xfrm>
            <a:off x="4718050" y="3716337"/>
            <a:ext cx="1101725" cy="9588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image19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289800" y="3757612"/>
            <a:ext cx="1084263" cy="9175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image20.png"/>
          <p:cNvPicPr/>
          <p:nvPr/>
        </p:nvPicPr>
        <p:blipFill>
          <a:blip r:embed="rId6">
            <a:extLst/>
          </a:blip>
          <a:srcRect l="6400" t="1241" r="10399" b="47330"/>
          <a:stretch>
            <a:fillRect/>
          </a:stretch>
        </p:blipFill>
        <p:spPr>
          <a:xfrm>
            <a:off x="5988050" y="3735387"/>
            <a:ext cx="1163638" cy="939801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Shape 143"/>
          <p:cNvSpPr/>
          <p:nvPr/>
        </p:nvSpPr>
        <p:spPr>
          <a:xfrm>
            <a:off x="5946775" y="3422649"/>
            <a:ext cx="234950" cy="226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pPr lvl="0">
              <a:defRPr sz="1800"/>
            </a:pPr>
            <a:r>
              <a:rPr sz="1000"/>
              <a:t>1</a:t>
            </a:r>
          </a:p>
        </p:txBody>
      </p:sp>
      <p:sp>
        <p:nvSpPr>
          <p:cNvPr id="144" name="Shape 144"/>
          <p:cNvSpPr/>
          <p:nvPr/>
        </p:nvSpPr>
        <p:spPr>
          <a:xfrm>
            <a:off x="6565900" y="3398837"/>
            <a:ext cx="234950" cy="226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pPr lvl="0">
              <a:defRPr sz="1800"/>
            </a:pPr>
            <a:r>
              <a:rPr sz="1000"/>
              <a:t>2</a:t>
            </a:r>
          </a:p>
        </p:txBody>
      </p:sp>
      <p:sp>
        <p:nvSpPr>
          <p:cNvPr id="145" name="Shape 145"/>
          <p:cNvSpPr/>
          <p:nvPr/>
        </p:nvSpPr>
        <p:spPr>
          <a:xfrm>
            <a:off x="6954838" y="4468812"/>
            <a:ext cx="234951" cy="226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pPr lvl="0">
              <a:defRPr sz="1800"/>
            </a:pPr>
            <a:r>
              <a:rPr sz="1000"/>
              <a:t>4</a:t>
            </a:r>
          </a:p>
        </p:txBody>
      </p:sp>
      <p:sp>
        <p:nvSpPr>
          <p:cNvPr id="146" name="Shape 146"/>
          <p:cNvSpPr/>
          <p:nvPr/>
        </p:nvSpPr>
        <p:spPr>
          <a:xfrm>
            <a:off x="4794250" y="4460874"/>
            <a:ext cx="234950" cy="226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pPr lvl="0">
              <a:defRPr sz="1800"/>
            </a:pPr>
            <a:r>
              <a:rPr sz="1000" dirty="0"/>
              <a:t>3</a:t>
            </a:r>
          </a:p>
        </p:txBody>
      </p:sp>
      <p:sp>
        <p:nvSpPr>
          <p:cNvPr id="147" name="Shape 147"/>
          <p:cNvSpPr/>
          <p:nvPr/>
        </p:nvSpPr>
        <p:spPr>
          <a:xfrm>
            <a:off x="8164513" y="4459287"/>
            <a:ext cx="234951" cy="226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pPr lvl="0">
              <a:defRPr sz="1800"/>
            </a:pPr>
            <a:r>
              <a:rPr sz="1000"/>
              <a:t>5</a:t>
            </a:r>
          </a:p>
        </p:txBody>
      </p:sp>
      <p:sp>
        <p:nvSpPr>
          <p:cNvPr id="148" name="Shape 148"/>
          <p:cNvSpPr/>
          <p:nvPr/>
        </p:nvSpPr>
        <p:spPr>
          <a:xfrm>
            <a:off x="838200" y="457200"/>
            <a:ext cx="2303466" cy="452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1060" tIns="41060" rIns="41060" bIns="41060" anchor="b">
            <a:spAutoFit/>
          </a:bodyPr>
          <a:lstStyle>
            <a:lvl1pPr>
              <a:defRPr sz="2400"/>
            </a:lvl1pPr>
          </a:lstStyle>
          <a:p>
            <a:pPr lvl="0">
              <a:defRPr sz="1800"/>
            </a:pPr>
            <a:r>
              <a:rPr sz="2400" dirty="0">
                <a:solidFill>
                  <a:schemeClr val="bg1"/>
                </a:solidFill>
              </a:rPr>
              <a:t>Antennas - HF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/>
          </p:cNvSpPr>
          <p:nvPr>
            <p:ph type="body" idx="4294967295"/>
          </p:nvPr>
        </p:nvSpPr>
        <p:spPr>
          <a:xfrm>
            <a:off x="228600" y="2266950"/>
            <a:ext cx="4038600" cy="222885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lnSpc>
                <a:spcPct val="90000"/>
              </a:lnSpc>
              <a:spcBef>
                <a:spcPts val="1400"/>
              </a:spcBef>
              <a:defRPr sz="1800"/>
            </a:pPr>
            <a:r>
              <a:rPr sz="28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Adjustable</a:t>
            </a:r>
          </a:p>
          <a:p>
            <a:pPr lvl="1">
              <a:lnSpc>
                <a:spcPct val="90000"/>
              </a:lnSpc>
              <a:spcBef>
                <a:spcPts val="1400"/>
              </a:spcBef>
              <a:defRPr sz="1800"/>
            </a:pPr>
            <a:r>
              <a:rPr sz="2400" dirty="0" err="1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SteppIR</a:t>
            </a:r>
            <a:endParaRPr sz="240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>
              <a:lnSpc>
                <a:spcPct val="90000"/>
              </a:lnSpc>
              <a:spcBef>
                <a:spcPts val="1400"/>
              </a:spcBef>
              <a:defRPr sz="1800"/>
            </a:pPr>
            <a:r>
              <a:rPr sz="24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400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Many </a:t>
            </a:r>
            <a:r>
              <a:rPr sz="24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frequencies</a:t>
            </a:r>
          </a:p>
          <a:p>
            <a:pPr lvl="1">
              <a:lnSpc>
                <a:spcPct val="90000"/>
              </a:lnSpc>
              <a:spcBef>
                <a:spcPts val="1400"/>
              </a:spcBef>
              <a:defRPr sz="1800"/>
            </a:pPr>
            <a:r>
              <a:rPr sz="24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400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Optimum </a:t>
            </a:r>
            <a:r>
              <a:rPr sz="24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performance</a:t>
            </a:r>
          </a:p>
        </p:txBody>
      </p:sp>
      <p:sp>
        <p:nvSpPr>
          <p:cNvPr id="152" name="Shape 152"/>
          <p:cNvSpPr/>
          <p:nvPr/>
        </p:nvSpPr>
        <p:spPr>
          <a:xfrm>
            <a:off x="838200" y="457200"/>
            <a:ext cx="2379666" cy="452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1060" tIns="41060" rIns="41060" bIns="41060" anchor="b">
            <a:spAutoFit/>
          </a:bodyPr>
          <a:lstStyle>
            <a:lvl1pPr>
              <a:defRPr sz="2400"/>
            </a:lvl1pPr>
          </a:lstStyle>
          <a:p>
            <a:pPr lvl="0">
              <a:defRPr sz="1800"/>
            </a:pPr>
            <a:r>
              <a:rPr sz="2400" dirty="0">
                <a:solidFill>
                  <a:schemeClr val="bg1"/>
                </a:solidFill>
              </a:rPr>
              <a:t>Antennas - HF</a:t>
            </a:r>
          </a:p>
        </p:txBody>
      </p:sp>
      <p:pic>
        <p:nvPicPr>
          <p:cNvPr id="153" name="image21.jpeg" descr="Yoshiki-Ato-JH1OBS-DB42-cover-of-cq-magazin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85820" y="2226733"/>
            <a:ext cx="2915180" cy="29057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90"/>
          <p:cNvSpPr/>
          <p:nvPr/>
        </p:nvSpPr>
        <p:spPr>
          <a:xfrm>
            <a:off x="1432781" y="2876550"/>
            <a:ext cx="6376875" cy="12905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>
              <a:lnSpc>
                <a:spcPct val="90000"/>
              </a:lnSpc>
              <a:defRPr sz="1800"/>
            </a:pPr>
            <a:r>
              <a:rPr sz="3000" dirty="0">
                <a:solidFill>
                  <a:srgbClr val="FFFFFF"/>
                </a:solidFill>
              </a:rPr>
              <a:t>Station &amp; Antenna Considerations</a:t>
            </a:r>
          </a:p>
          <a:p>
            <a:pPr lvl="0" algn="ctr">
              <a:lnSpc>
                <a:spcPct val="90000"/>
              </a:lnSpc>
              <a:defRPr sz="1800"/>
            </a:pPr>
            <a:endParaRPr sz="3000" dirty="0">
              <a:solidFill>
                <a:srgbClr val="FFFFFF"/>
              </a:solidFill>
            </a:endParaRPr>
          </a:p>
          <a:p>
            <a:pPr lvl="0" algn="ctr">
              <a:lnSpc>
                <a:spcPct val="90000"/>
              </a:lnSpc>
              <a:defRPr sz="1800"/>
            </a:pPr>
            <a:r>
              <a:rPr sz="3000" dirty="0">
                <a:solidFill>
                  <a:srgbClr val="FFFFFF"/>
                </a:solidFill>
              </a:rPr>
              <a:t>Joe </a:t>
            </a:r>
            <a:r>
              <a:rPr sz="3000" dirty="0" err="1">
                <a:solidFill>
                  <a:srgbClr val="FFFFFF"/>
                </a:solidFill>
              </a:rPr>
              <a:t>Reisert</a:t>
            </a:r>
            <a:r>
              <a:rPr sz="3000" dirty="0">
                <a:solidFill>
                  <a:srgbClr val="FFFFFF"/>
                </a:solidFill>
              </a:rPr>
              <a:t> W1JR</a:t>
            </a:r>
          </a:p>
        </p:txBody>
      </p:sp>
    </p:spTree>
    <p:extLst>
      <p:ext uri="{BB962C8B-B14F-4D97-AF65-F5344CB8AC3E}">
        <p14:creationId xmlns:p14="http://schemas.microsoft.com/office/powerpoint/2010/main" val="336196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/>
          </p:cNvSpPr>
          <p:nvPr>
            <p:ph type="body" idx="4294967295"/>
          </p:nvPr>
        </p:nvSpPr>
        <p:spPr>
          <a:xfrm>
            <a:off x="249237" y="2149475"/>
            <a:ext cx="6380163" cy="280352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22345" lvl="0" indent="-222345" defTabSz="765524">
              <a:spcBef>
                <a:spcPts val="700"/>
              </a:spcBef>
              <a:defRPr sz="1800"/>
            </a:pPr>
            <a:r>
              <a:rPr sz="28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Transmit antennas </a:t>
            </a:r>
            <a:r>
              <a:rPr sz="2800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2800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Ref</a:t>
            </a:r>
            <a:r>
              <a:rPr sz="2800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sz="28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4)</a:t>
            </a:r>
          </a:p>
          <a:p>
            <a:pPr marL="622395" lvl="1" indent="-222345" defTabSz="765524">
              <a:spcBef>
                <a:spcPts val="700"/>
              </a:spcBef>
              <a:defRPr sz="1800"/>
            </a:pPr>
            <a:r>
              <a:rPr sz="2400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Dipoles</a:t>
            </a:r>
            <a:r>
              <a:rPr lang="en-US" sz="2400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/Loops </a:t>
            </a:r>
            <a:r>
              <a:rPr sz="2400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sz="24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as high as possible)</a:t>
            </a:r>
          </a:p>
          <a:p>
            <a:pPr marL="622395" lvl="1" indent="-222345" defTabSz="765524">
              <a:spcBef>
                <a:spcPts val="700"/>
              </a:spcBef>
              <a:defRPr sz="1800"/>
            </a:pPr>
            <a:r>
              <a:rPr sz="2400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Inverted </a:t>
            </a:r>
            <a:r>
              <a:rPr sz="24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“V” Dipoles </a:t>
            </a:r>
          </a:p>
          <a:p>
            <a:pPr marL="622395" lvl="1" indent="-222345" defTabSz="765524">
              <a:spcBef>
                <a:spcPts val="700"/>
              </a:spcBef>
              <a:defRPr sz="1800"/>
            </a:pPr>
            <a:r>
              <a:rPr sz="2400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Verticals </a:t>
            </a:r>
            <a:r>
              <a:rPr sz="24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with many </a:t>
            </a:r>
            <a:r>
              <a:rPr sz="2400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radials</a:t>
            </a:r>
            <a:r>
              <a:rPr lang="en-US" sz="2400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(Ref. 6)</a:t>
            </a:r>
            <a:endParaRPr sz="240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22395" lvl="1" indent="-222345" defTabSz="765524">
              <a:spcBef>
                <a:spcPts val="700"/>
              </a:spcBef>
              <a:defRPr sz="1800"/>
            </a:pPr>
            <a:r>
              <a:rPr sz="2400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Inverted </a:t>
            </a:r>
            <a:r>
              <a:rPr sz="24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“L”</a:t>
            </a:r>
          </a:p>
          <a:p>
            <a:pPr marL="622395" lvl="1" indent="-222345" defTabSz="765524">
              <a:spcBef>
                <a:spcPts val="700"/>
              </a:spcBef>
              <a:defRPr sz="1800"/>
            </a:pPr>
            <a:r>
              <a:rPr sz="2400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Loaded Towers</a:t>
            </a:r>
            <a:endParaRPr sz="240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7" name="image7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87063" y="1987550"/>
            <a:ext cx="2396510" cy="3295646"/>
          </a:xfrm>
          <a:prstGeom prst="rect">
            <a:avLst/>
          </a:prstGeom>
          <a:ln>
            <a:solidFill/>
            <a:miter/>
          </a:ln>
        </p:spPr>
      </p:pic>
      <p:sp>
        <p:nvSpPr>
          <p:cNvPr id="158" name="Shape 158"/>
          <p:cNvSpPr/>
          <p:nvPr/>
        </p:nvSpPr>
        <p:spPr>
          <a:xfrm>
            <a:off x="685800" y="457200"/>
            <a:ext cx="6824661" cy="452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1060" tIns="41060" rIns="41060" bIns="41060" anchor="b">
            <a:spAutoFit/>
          </a:bodyPr>
          <a:lstStyle>
            <a:lvl1pPr>
              <a:defRPr sz="2400"/>
            </a:lvl1pPr>
          </a:lstStyle>
          <a:p>
            <a:pPr lvl="0">
              <a:defRPr sz="1800"/>
            </a:pPr>
            <a:r>
              <a:rPr sz="2400" dirty="0">
                <a:solidFill>
                  <a:schemeClr val="bg1"/>
                </a:solidFill>
              </a:rPr>
              <a:t>Low </a:t>
            </a:r>
            <a:r>
              <a:rPr sz="2400" dirty="0" smtClean="0">
                <a:solidFill>
                  <a:schemeClr val="bg1"/>
                </a:solidFill>
              </a:rPr>
              <a:t>frequenc</a:t>
            </a:r>
            <a:r>
              <a:rPr lang="en-US" sz="2400" dirty="0" smtClean="0">
                <a:solidFill>
                  <a:schemeClr val="bg1"/>
                </a:solidFill>
              </a:rPr>
              <a:t>y</a:t>
            </a:r>
            <a:r>
              <a:rPr sz="2400" dirty="0" smtClean="0">
                <a:solidFill>
                  <a:schemeClr val="bg1"/>
                </a:solidFill>
              </a:rPr>
              <a:t> </a:t>
            </a:r>
            <a:r>
              <a:rPr sz="2400" dirty="0">
                <a:solidFill>
                  <a:schemeClr val="bg1"/>
                </a:solidFill>
              </a:rPr>
              <a:t>antennas (</a:t>
            </a:r>
            <a:r>
              <a:rPr sz="2400" dirty="0" smtClean="0">
                <a:solidFill>
                  <a:schemeClr val="bg1"/>
                </a:solidFill>
              </a:rPr>
              <a:t>160</a:t>
            </a:r>
            <a:r>
              <a:rPr lang="en-US" sz="2400" dirty="0" smtClean="0">
                <a:solidFill>
                  <a:schemeClr val="bg1"/>
                </a:solidFill>
              </a:rPr>
              <a:t>, 80</a:t>
            </a:r>
            <a:r>
              <a:rPr sz="2400" dirty="0" smtClean="0">
                <a:solidFill>
                  <a:schemeClr val="bg1"/>
                </a:solidFill>
              </a:rPr>
              <a:t> </a:t>
            </a:r>
            <a:r>
              <a:rPr sz="2400" dirty="0">
                <a:solidFill>
                  <a:schemeClr val="bg1"/>
                </a:solidFill>
              </a:rPr>
              <a:t>&amp; </a:t>
            </a:r>
            <a:r>
              <a:rPr lang="en-US" sz="2400" dirty="0" smtClean="0">
                <a:solidFill>
                  <a:schemeClr val="bg1"/>
                </a:solidFill>
              </a:rPr>
              <a:t>4</a:t>
            </a:r>
            <a:r>
              <a:rPr sz="2400" dirty="0" smtClean="0">
                <a:solidFill>
                  <a:schemeClr val="bg1"/>
                </a:solidFill>
              </a:rPr>
              <a:t>0 </a:t>
            </a:r>
            <a:r>
              <a:rPr sz="2400" dirty="0">
                <a:solidFill>
                  <a:schemeClr val="bg1"/>
                </a:solidFill>
              </a:rPr>
              <a:t>m)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/>
        </p:nvSpPr>
        <p:spPr>
          <a:xfrm>
            <a:off x="914400" y="462146"/>
            <a:ext cx="7239000" cy="452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1060" tIns="41060" rIns="41060" bIns="41060" anchor="b">
            <a:spAutoFit/>
          </a:bodyPr>
          <a:lstStyle>
            <a:lvl1pPr>
              <a:defRPr sz="2400"/>
            </a:lvl1pPr>
          </a:lstStyle>
          <a:p>
            <a:pPr lvl="0">
              <a:defRPr sz="1800"/>
            </a:pPr>
            <a:r>
              <a:rPr sz="2400" dirty="0">
                <a:solidFill>
                  <a:schemeClr val="bg1"/>
                </a:solidFill>
              </a:rPr>
              <a:t>Antennas </a:t>
            </a:r>
            <a:r>
              <a:rPr lang="en-US" sz="2400" dirty="0" smtClean="0">
                <a:solidFill>
                  <a:schemeClr val="bg1"/>
                </a:solidFill>
              </a:rPr>
              <a:t>–</a:t>
            </a:r>
            <a:r>
              <a:rPr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Low </a:t>
            </a:r>
            <a:r>
              <a:rPr sz="2400" dirty="0" smtClean="0">
                <a:solidFill>
                  <a:schemeClr val="bg1"/>
                </a:solidFill>
              </a:rPr>
              <a:t>F</a:t>
            </a:r>
            <a:r>
              <a:rPr lang="en-US" sz="2400" dirty="0" smtClean="0">
                <a:solidFill>
                  <a:schemeClr val="bg1"/>
                </a:solidFill>
              </a:rPr>
              <a:t>requency (160, 80 &amp; 40)</a:t>
            </a:r>
            <a:endParaRPr sz="2400" dirty="0">
              <a:solidFill>
                <a:schemeClr val="bg1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114800"/>
            <a:ext cx="5599791" cy="189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528" y="1066801"/>
            <a:ext cx="5370872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147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/>
        </p:nvSpPr>
        <p:spPr>
          <a:xfrm>
            <a:off x="914400" y="462146"/>
            <a:ext cx="7239000" cy="452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1060" tIns="41060" rIns="41060" bIns="41060" anchor="b">
            <a:spAutoFit/>
          </a:bodyPr>
          <a:lstStyle>
            <a:lvl1pPr>
              <a:defRPr sz="2400"/>
            </a:lvl1pPr>
          </a:lstStyle>
          <a:p>
            <a:pPr lvl="0">
              <a:defRPr sz="1800"/>
            </a:pPr>
            <a:r>
              <a:rPr sz="2400" dirty="0">
                <a:solidFill>
                  <a:schemeClr val="bg1"/>
                </a:solidFill>
              </a:rPr>
              <a:t>Antennas </a:t>
            </a:r>
            <a:r>
              <a:rPr lang="en-US" sz="2400" dirty="0" smtClean="0">
                <a:solidFill>
                  <a:schemeClr val="bg1"/>
                </a:solidFill>
              </a:rPr>
              <a:t>–</a:t>
            </a:r>
            <a:r>
              <a:rPr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Low </a:t>
            </a:r>
            <a:r>
              <a:rPr sz="2400" dirty="0" smtClean="0">
                <a:solidFill>
                  <a:schemeClr val="bg1"/>
                </a:solidFill>
              </a:rPr>
              <a:t>F</a:t>
            </a:r>
            <a:r>
              <a:rPr lang="en-US" sz="2400" dirty="0" smtClean="0">
                <a:solidFill>
                  <a:schemeClr val="bg1"/>
                </a:solidFill>
              </a:rPr>
              <a:t>requency (160, 80 &amp; 40)</a:t>
            </a:r>
            <a:endParaRPr sz="2400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337" y="1066801"/>
            <a:ext cx="312553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305985"/>
            <a:ext cx="4572000" cy="1713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163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/>
          </p:cNvSpPr>
          <p:nvPr>
            <p:ph type="body" idx="4294967295"/>
          </p:nvPr>
        </p:nvSpPr>
        <p:spPr>
          <a:xfrm>
            <a:off x="0" y="2075793"/>
            <a:ext cx="6477000" cy="253047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342900" lvl="0" indent="-223837">
              <a:spcBef>
                <a:spcPts val="800"/>
              </a:spcBef>
              <a:defRPr sz="1800"/>
            </a:pPr>
            <a:r>
              <a:rPr sz="24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Receive antennas (Ref. 4)</a:t>
            </a:r>
          </a:p>
          <a:p>
            <a:pPr lvl="1" indent="-223837">
              <a:spcBef>
                <a:spcPts val="800"/>
              </a:spcBef>
              <a:defRPr sz="1800"/>
            </a:pPr>
            <a:r>
              <a:rPr sz="2000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Beverages</a:t>
            </a:r>
            <a:r>
              <a:rPr lang="en-US" sz="2000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(Ref. 5)</a:t>
            </a:r>
            <a:endParaRPr sz="200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indent="-223837">
              <a:spcBef>
                <a:spcPts val="800"/>
              </a:spcBef>
              <a:defRPr sz="1800"/>
            </a:pPr>
            <a:r>
              <a:rPr sz="2000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Loops (</a:t>
            </a:r>
            <a:r>
              <a:rPr sz="20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ground-dependent antennas)</a:t>
            </a:r>
          </a:p>
          <a:p>
            <a:pPr lvl="1" indent="-223837">
              <a:spcBef>
                <a:spcPts val="800"/>
              </a:spcBef>
              <a:defRPr sz="1800"/>
            </a:pPr>
            <a:r>
              <a:rPr sz="2000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Flag/pennants</a:t>
            </a:r>
            <a:r>
              <a:rPr lang="en-US" sz="2000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000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(ground-independent </a:t>
            </a:r>
            <a:r>
              <a:rPr sz="20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antennas)</a:t>
            </a:r>
          </a:p>
          <a:p>
            <a:pPr lvl="1" indent="-223837">
              <a:spcBef>
                <a:spcPts val="800"/>
              </a:spcBef>
              <a:defRPr sz="1800"/>
            </a:pPr>
            <a:r>
              <a:rPr lang="en-US" sz="2000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3, 4 &amp; 8 Element s</a:t>
            </a:r>
            <a:r>
              <a:rPr sz="2000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hort </a:t>
            </a:r>
            <a:r>
              <a:rPr sz="20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vertical arrays</a:t>
            </a:r>
          </a:p>
          <a:p>
            <a:pPr lvl="1" indent="-223837">
              <a:spcBef>
                <a:spcPts val="800"/>
              </a:spcBef>
              <a:defRPr sz="1800"/>
            </a:pPr>
            <a:r>
              <a:rPr sz="2000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Front </a:t>
            </a:r>
            <a:r>
              <a:rPr sz="20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end protectors</a:t>
            </a:r>
          </a:p>
        </p:txBody>
      </p:sp>
      <p:sp>
        <p:nvSpPr>
          <p:cNvPr id="165" name="Shape 165"/>
          <p:cNvSpPr/>
          <p:nvPr/>
        </p:nvSpPr>
        <p:spPr>
          <a:xfrm>
            <a:off x="838200" y="462146"/>
            <a:ext cx="6824661" cy="452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1060" tIns="41060" rIns="41060" bIns="41060" anchor="b">
            <a:spAutoFit/>
          </a:bodyPr>
          <a:lstStyle>
            <a:lvl1pPr>
              <a:defRPr sz="2400"/>
            </a:lvl1pPr>
          </a:lstStyle>
          <a:p>
            <a:pPr lvl="0">
              <a:defRPr sz="1800"/>
            </a:pPr>
            <a:r>
              <a:rPr sz="2400" dirty="0">
                <a:solidFill>
                  <a:schemeClr val="bg1"/>
                </a:solidFill>
              </a:rPr>
              <a:t>Low </a:t>
            </a:r>
            <a:r>
              <a:rPr sz="2400" dirty="0" smtClean="0">
                <a:solidFill>
                  <a:schemeClr val="bg1"/>
                </a:solidFill>
              </a:rPr>
              <a:t>frequenc</a:t>
            </a:r>
            <a:r>
              <a:rPr lang="en-US" sz="2400" dirty="0" smtClean="0">
                <a:solidFill>
                  <a:schemeClr val="bg1"/>
                </a:solidFill>
              </a:rPr>
              <a:t>y</a:t>
            </a:r>
            <a:r>
              <a:rPr sz="2400" dirty="0" smtClean="0">
                <a:solidFill>
                  <a:schemeClr val="bg1"/>
                </a:solidFill>
              </a:rPr>
              <a:t> </a:t>
            </a:r>
            <a:r>
              <a:rPr sz="2400" dirty="0">
                <a:solidFill>
                  <a:schemeClr val="bg1"/>
                </a:solidFill>
              </a:rPr>
              <a:t>antennas (160 &amp; 80 m)</a:t>
            </a:r>
          </a:p>
        </p:txBody>
      </p:sp>
      <p:pic>
        <p:nvPicPr>
          <p:cNvPr id="166" name="image1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72200" y="2209800"/>
            <a:ext cx="2743200" cy="2057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/>
        </p:nvSpPr>
        <p:spPr>
          <a:xfrm>
            <a:off x="820734" y="462146"/>
            <a:ext cx="7485066" cy="452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1060" tIns="41060" rIns="41060" bIns="41060" anchor="b">
            <a:spAutoFit/>
          </a:bodyPr>
          <a:lstStyle>
            <a:lvl1pPr>
              <a:defRPr sz="2400"/>
            </a:lvl1pPr>
          </a:lstStyle>
          <a:p>
            <a:pPr lvl="0">
              <a:defRPr sz="1800"/>
            </a:pPr>
            <a:r>
              <a:rPr sz="2400" dirty="0">
                <a:solidFill>
                  <a:schemeClr val="bg1"/>
                </a:solidFill>
              </a:rPr>
              <a:t>Antennas </a:t>
            </a:r>
            <a:r>
              <a:rPr lang="en-US" sz="2400" dirty="0" smtClean="0">
                <a:solidFill>
                  <a:schemeClr val="bg1"/>
                </a:solidFill>
              </a:rPr>
              <a:t>–</a:t>
            </a:r>
            <a:r>
              <a:rPr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L</a:t>
            </a:r>
            <a:r>
              <a:rPr sz="2400" dirty="0" smtClean="0">
                <a:solidFill>
                  <a:schemeClr val="bg1"/>
                </a:solidFill>
              </a:rPr>
              <a:t>F</a:t>
            </a:r>
            <a:r>
              <a:rPr lang="en-US" sz="2400" dirty="0" smtClean="0">
                <a:solidFill>
                  <a:schemeClr val="bg1"/>
                </a:solidFill>
              </a:rPr>
              <a:t> Receiving Antennas</a:t>
            </a:r>
            <a:endParaRPr sz="2400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90600"/>
            <a:ext cx="2923869" cy="280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71286"/>
            <a:ext cx="4035972" cy="1496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69177"/>
            <a:ext cx="4038600" cy="2136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3869437"/>
            <a:ext cx="4419599" cy="149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364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872031"/>
            <a:ext cx="4419599" cy="1492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33" y="3871286"/>
            <a:ext cx="4036267" cy="1499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" name="Shape 134"/>
          <p:cNvSpPr/>
          <p:nvPr/>
        </p:nvSpPr>
        <p:spPr>
          <a:xfrm>
            <a:off x="820734" y="462146"/>
            <a:ext cx="7485066" cy="452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1060" tIns="41060" rIns="41060" bIns="41060" anchor="b">
            <a:spAutoFit/>
          </a:bodyPr>
          <a:lstStyle>
            <a:lvl1pPr>
              <a:defRPr sz="2400"/>
            </a:lvl1pPr>
          </a:lstStyle>
          <a:p>
            <a:pPr lvl="0">
              <a:defRPr sz="1800"/>
            </a:pPr>
            <a:r>
              <a:rPr sz="2400" dirty="0">
                <a:solidFill>
                  <a:schemeClr val="bg1"/>
                </a:solidFill>
              </a:rPr>
              <a:t>Antennas </a:t>
            </a:r>
            <a:r>
              <a:rPr lang="en-US" sz="2400" dirty="0" smtClean="0">
                <a:solidFill>
                  <a:schemeClr val="bg1"/>
                </a:solidFill>
              </a:rPr>
              <a:t>–</a:t>
            </a:r>
            <a:r>
              <a:rPr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L</a:t>
            </a:r>
            <a:r>
              <a:rPr sz="2400" dirty="0" smtClean="0">
                <a:solidFill>
                  <a:schemeClr val="bg1"/>
                </a:solidFill>
              </a:rPr>
              <a:t>F</a:t>
            </a:r>
            <a:r>
              <a:rPr lang="en-US" sz="2400" dirty="0" smtClean="0">
                <a:solidFill>
                  <a:schemeClr val="bg1"/>
                </a:solidFill>
              </a:rPr>
              <a:t> Receiving Antennas</a:t>
            </a:r>
            <a:endParaRPr sz="2400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04" y="990600"/>
            <a:ext cx="2739496" cy="280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1600"/>
            <a:ext cx="4034146" cy="2077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966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871095"/>
            <a:ext cx="4419598" cy="149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33" y="3872031"/>
            <a:ext cx="4047401" cy="1498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599"/>
            <a:ext cx="3183670" cy="280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" name="Shape 134"/>
          <p:cNvSpPr/>
          <p:nvPr/>
        </p:nvSpPr>
        <p:spPr>
          <a:xfrm>
            <a:off x="820734" y="462146"/>
            <a:ext cx="7485066" cy="452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1060" tIns="41060" rIns="41060" bIns="41060" anchor="b">
            <a:spAutoFit/>
          </a:bodyPr>
          <a:lstStyle>
            <a:lvl1pPr>
              <a:defRPr sz="2400"/>
            </a:lvl1pPr>
          </a:lstStyle>
          <a:p>
            <a:pPr lvl="0">
              <a:defRPr sz="1800"/>
            </a:pPr>
            <a:r>
              <a:rPr sz="2400" dirty="0">
                <a:solidFill>
                  <a:schemeClr val="bg1"/>
                </a:solidFill>
              </a:rPr>
              <a:t>Antennas </a:t>
            </a:r>
            <a:r>
              <a:rPr lang="en-US" sz="2400" dirty="0" smtClean="0">
                <a:solidFill>
                  <a:schemeClr val="bg1"/>
                </a:solidFill>
              </a:rPr>
              <a:t>–</a:t>
            </a:r>
            <a:r>
              <a:rPr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L</a:t>
            </a:r>
            <a:r>
              <a:rPr sz="2400" dirty="0" smtClean="0">
                <a:solidFill>
                  <a:schemeClr val="bg1"/>
                </a:solidFill>
              </a:rPr>
              <a:t>F</a:t>
            </a:r>
            <a:r>
              <a:rPr lang="en-US" sz="2400" dirty="0" smtClean="0">
                <a:solidFill>
                  <a:schemeClr val="bg1"/>
                </a:solidFill>
              </a:rPr>
              <a:t> Receiving Antennas</a:t>
            </a:r>
            <a:endParaRPr sz="2400" dirty="0">
              <a:solidFill>
                <a:schemeClr val="bg1"/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5" y="1371518"/>
            <a:ext cx="3762375" cy="2077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660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/>
          </p:cNvSpPr>
          <p:nvPr>
            <p:ph type="body" idx="4294967295"/>
          </p:nvPr>
        </p:nvSpPr>
        <p:spPr>
          <a:xfrm>
            <a:off x="292100" y="2333625"/>
            <a:ext cx="5422900" cy="233997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lnSpc>
                <a:spcPct val="60000"/>
              </a:lnSpc>
              <a:spcBef>
                <a:spcPts val="1400"/>
              </a:spcBef>
              <a:defRPr sz="1800"/>
            </a:pPr>
            <a:r>
              <a:rPr sz="24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Grounding</a:t>
            </a:r>
          </a:p>
          <a:p>
            <a:pPr marL="117475" lvl="1" indent="339725">
              <a:lnSpc>
                <a:spcPct val="60000"/>
              </a:lnSpc>
              <a:spcBef>
                <a:spcPts val="1400"/>
              </a:spcBef>
              <a:defRPr sz="1800"/>
            </a:pPr>
            <a:r>
              <a:rPr sz="24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Grounding towers and antennas</a:t>
            </a:r>
          </a:p>
          <a:p>
            <a:pPr marL="117475" lvl="1" indent="339725">
              <a:lnSpc>
                <a:spcPct val="60000"/>
              </a:lnSpc>
              <a:spcBef>
                <a:spcPts val="1400"/>
              </a:spcBef>
              <a:defRPr sz="1800"/>
            </a:pPr>
            <a:r>
              <a:rPr sz="24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Nearby lightning strike protection</a:t>
            </a:r>
          </a:p>
          <a:p>
            <a:pPr marL="117475" lvl="1" indent="339725">
              <a:lnSpc>
                <a:spcPct val="60000"/>
              </a:lnSpc>
              <a:spcBef>
                <a:spcPts val="1400"/>
              </a:spcBef>
              <a:defRPr sz="1800"/>
            </a:pPr>
            <a:r>
              <a:rPr sz="24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Shock hazard mitigation</a:t>
            </a:r>
          </a:p>
          <a:p>
            <a:pPr marL="117475" lvl="1" indent="339725">
              <a:lnSpc>
                <a:spcPct val="60000"/>
              </a:lnSpc>
              <a:spcBef>
                <a:spcPts val="1400"/>
              </a:spcBef>
              <a:defRPr sz="1800"/>
            </a:pPr>
            <a:r>
              <a:rPr sz="24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Audio ground loop reduction</a:t>
            </a:r>
          </a:p>
        </p:txBody>
      </p:sp>
      <p:pic>
        <p:nvPicPr>
          <p:cNvPr id="170" name="image2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15075" y="2773363"/>
            <a:ext cx="2009775" cy="1306513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Shape 171"/>
          <p:cNvSpPr/>
          <p:nvPr/>
        </p:nvSpPr>
        <p:spPr>
          <a:xfrm>
            <a:off x="914400" y="457200"/>
            <a:ext cx="6824661" cy="452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1060" tIns="41060" rIns="41060" bIns="41060" anchor="b">
            <a:spAutoFit/>
          </a:bodyPr>
          <a:lstStyle>
            <a:lvl1pPr>
              <a:defRPr sz="2400"/>
            </a:lvl1pPr>
          </a:lstStyle>
          <a:p>
            <a:pPr lvl="0">
              <a:defRPr sz="1800"/>
            </a:pPr>
            <a:r>
              <a:rPr sz="2400" dirty="0">
                <a:solidFill>
                  <a:schemeClr val="bg1"/>
                </a:solidFill>
              </a:rPr>
              <a:t>Other Station Elements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body" idx="4294967295"/>
          </p:nvPr>
        </p:nvSpPr>
        <p:spPr>
          <a:xfrm>
            <a:off x="444500" y="2794000"/>
            <a:ext cx="5422900" cy="201295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lnSpc>
                <a:spcPct val="60000"/>
              </a:lnSpc>
              <a:spcBef>
                <a:spcPts val="1400"/>
              </a:spcBef>
              <a:defRPr sz="1800"/>
            </a:pPr>
            <a:r>
              <a:rPr sz="24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Filtering</a:t>
            </a:r>
          </a:p>
          <a:p>
            <a:pPr marL="117475" lvl="1" indent="339725">
              <a:lnSpc>
                <a:spcPct val="60000"/>
              </a:lnSpc>
              <a:spcBef>
                <a:spcPts val="1400"/>
              </a:spcBef>
              <a:defRPr sz="1800"/>
            </a:pPr>
            <a:r>
              <a:rPr sz="24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Harmonic suppression</a:t>
            </a:r>
          </a:p>
          <a:p>
            <a:pPr marL="117475" lvl="1" indent="339725">
              <a:lnSpc>
                <a:spcPct val="60000"/>
              </a:lnSpc>
              <a:spcBef>
                <a:spcPts val="1400"/>
              </a:spcBef>
              <a:defRPr sz="1800"/>
            </a:pPr>
            <a:r>
              <a:rPr sz="24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BCI reduction</a:t>
            </a:r>
          </a:p>
          <a:p>
            <a:pPr marL="117475" lvl="1" indent="339725">
              <a:lnSpc>
                <a:spcPct val="60000"/>
              </a:lnSpc>
              <a:spcBef>
                <a:spcPts val="1400"/>
              </a:spcBef>
              <a:defRPr sz="1800"/>
            </a:pPr>
            <a:r>
              <a:rPr sz="24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Protection of local equipment</a:t>
            </a:r>
          </a:p>
        </p:txBody>
      </p:sp>
      <p:pic>
        <p:nvPicPr>
          <p:cNvPr id="175" name="image23.jpg" descr="\\NAS-93-A6-24\backup\swap\80 m notch set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83993" y="1778006"/>
            <a:ext cx="2389777" cy="1863726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Shape 176"/>
          <p:cNvSpPr/>
          <p:nvPr/>
        </p:nvSpPr>
        <p:spPr>
          <a:xfrm>
            <a:off x="914400" y="457200"/>
            <a:ext cx="6824661" cy="452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1060" tIns="41060" rIns="41060" bIns="41060" anchor="b">
            <a:spAutoFit/>
          </a:bodyPr>
          <a:lstStyle>
            <a:lvl1pPr>
              <a:defRPr sz="2400"/>
            </a:lvl1pPr>
          </a:lstStyle>
          <a:p>
            <a:pPr lvl="0">
              <a:defRPr sz="1800"/>
            </a:pPr>
            <a:r>
              <a:rPr sz="2400" dirty="0">
                <a:solidFill>
                  <a:schemeClr val="bg1"/>
                </a:solidFill>
              </a:rPr>
              <a:t>Other Station Elements</a:t>
            </a:r>
          </a:p>
        </p:txBody>
      </p:sp>
      <p:pic>
        <p:nvPicPr>
          <p:cNvPr id="177" name="image24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14040" y="3879072"/>
            <a:ext cx="2329683" cy="17472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/>
          </p:cNvSpPr>
          <p:nvPr>
            <p:ph type="body" idx="4294967295"/>
          </p:nvPr>
        </p:nvSpPr>
        <p:spPr>
          <a:xfrm>
            <a:off x="444500" y="2333625"/>
            <a:ext cx="5422900" cy="233997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lnSpc>
                <a:spcPct val="60000"/>
              </a:lnSpc>
              <a:spcBef>
                <a:spcPts val="1400"/>
              </a:spcBef>
              <a:defRPr sz="1800"/>
            </a:pPr>
            <a:r>
              <a:rPr sz="24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Audio Transducers</a:t>
            </a:r>
          </a:p>
          <a:p>
            <a:pPr marL="117475" lvl="1" indent="339725">
              <a:lnSpc>
                <a:spcPct val="60000"/>
              </a:lnSpc>
              <a:spcBef>
                <a:spcPts val="1400"/>
              </a:spcBef>
              <a:defRPr sz="1800"/>
            </a:pPr>
            <a:r>
              <a:rPr sz="24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Headphones / speakers</a:t>
            </a:r>
          </a:p>
          <a:p>
            <a:pPr marL="117475" lvl="1" indent="339725">
              <a:lnSpc>
                <a:spcPct val="60000"/>
              </a:lnSpc>
              <a:spcBef>
                <a:spcPts val="1400"/>
              </a:spcBef>
              <a:defRPr sz="1800"/>
            </a:pPr>
            <a:r>
              <a:rPr sz="24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Microphones</a:t>
            </a:r>
          </a:p>
          <a:p>
            <a:pPr marL="117475" lvl="1" indent="339725">
              <a:lnSpc>
                <a:spcPct val="60000"/>
              </a:lnSpc>
              <a:spcBef>
                <a:spcPts val="1400"/>
              </a:spcBef>
              <a:defRPr sz="1800"/>
            </a:pPr>
            <a:r>
              <a:rPr sz="24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PC CODECs</a:t>
            </a:r>
          </a:p>
        </p:txBody>
      </p:sp>
      <p:sp>
        <p:nvSpPr>
          <p:cNvPr id="181" name="Shape 181"/>
          <p:cNvSpPr/>
          <p:nvPr/>
        </p:nvSpPr>
        <p:spPr>
          <a:xfrm>
            <a:off x="914400" y="457200"/>
            <a:ext cx="6824661" cy="452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1060" tIns="41060" rIns="41060" bIns="41060" anchor="b">
            <a:spAutoFit/>
          </a:bodyPr>
          <a:lstStyle>
            <a:lvl1pPr>
              <a:defRPr sz="2400"/>
            </a:lvl1pPr>
          </a:lstStyle>
          <a:p>
            <a:pPr lvl="0">
              <a:defRPr sz="1800"/>
            </a:pPr>
            <a:r>
              <a:rPr sz="2400" dirty="0">
                <a:solidFill>
                  <a:schemeClr val="bg1"/>
                </a:solidFill>
              </a:rPr>
              <a:t>Other Station Elements</a:t>
            </a:r>
          </a:p>
        </p:txBody>
      </p:sp>
      <p:pic>
        <p:nvPicPr>
          <p:cNvPr id="182" name="image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40201" y="3643312"/>
            <a:ext cx="952501" cy="952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image25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38889" y="4424362"/>
            <a:ext cx="1585913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image26.png"/>
          <p:cNvPicPr/>
          <p:nvPr/>
        </p:nvPicPr>
        <p:blipFill>
          <a:blip r:embed="rId4">
            <a:extLst/>
          </a:blip>
          <a:srcRect l="2" r="22977"/>
          <a:stretch>
            <a:fillRect/>
          </a:stretch>
        </p:blipFill>
        <p:spPr>
          <a:xfrm rot="18559629">
            <a:off x="4959351" y="4092576"/>
            <a:ext cx="1698626" cy="5905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 idx="4294967295"/>
          </p:nvPr>
        </p:nvSpPr>
        <p:spPr>
          <a:xfrm>
            <a:off x="76200" y="457200"/>
            <a:ext cx="3429000" cy="53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2400" b="1" dirty="0">
                <a:solidFill>
                  <a:schemeClr val="bg1"/>
                </a:solidFill>
              </a:rPr>
              <a:t>Joe </a:t>
            </a:r>
            <a:r>
              <a:rPr sz="2400" b="1" dirty="0" err="1">
                <a:solidFill>
                  <a:schemeClr val="bg1"/>
                </a:solidFill>
              </a:rPr>
              <a:t>Reisert</a:t>
            </a:r>
            <a:r>
              <a:rPr sz="2400" b="1" dirty="0">
                <a:solidFill>
                  <a:schemeClr val="bg1"/>
                </a:solidFill>
              </a:rPr>
              <a:t> W1JR</a:t>
            </a:r>
          </a:p>
        </p:txBody>
      </p:sp>
      <p:sp>
        <p:nvSpPr>
          <p:cNvPr id="93" name="Shape 93"/>
          <p:cNvSpPr/>
          <p:nvPr/>
        </p:nvSpPr>
        <p:spPr>
          <a:xfrm>
            <a:off x="3677919" y="762000"/>
            <a:ext cx="5191762" cy="5048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defRPr sz="1800"/>
            </a:pPr>
            <a:r>
              <a:rPr sz="20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First licensed in 1951 as WN2HQL and has been a serious </a:t>
            </a:r>
            <a:r>
              <a:rPr sz="2000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DXer</a:t>
            </a:r>
            <a:r>
              <a:rPr sz="20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since 1954.</a:t>
            </a:r>
          </a:p>
          <a:p>
            <a:pPr lvl="0">
              <a:defRPr sz="1800"/>
            </a:pPr>
            <a:endParaRPr sz="200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defRPr sz="1800"/>
            </a:pPr>
            <a:r>
              <a:rPr sz="20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Top of the DXCC Honor Roll with 391/340 total, DXCC Challenge 3148, Satellite DXCC, and 11-band DXCC (160 through 6 meters including 60 Meters). </a:t>
            </a:r>
          </a:p>
          <a:p>
            <a:pPr lvl="0">
              <a:defRPr sz="1800"/>
            </a:pPr>
            <a:endParaRPr sz="200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defRPr sz="1800"/>
            </a:pPr>
            <a:r>
              <a:rPr sz="2000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DXpeditions</a:t>
            </a:r>
            <a:r>
              <a:rPr sz="20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in 1957 as W2HQL/KC4 (Navassa I.) and as VP2VB in 1958 with Danny Weil.   </a:t>
            </a:r>
          </a:p>
          <a:p>
            <a:pPr lvl="0">
              <a:defRPr sz="1800"/>
            </a:pPr>
            <a:endParaRPr sz="200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defRPr sz="1800"/>
            </a:pPr>
            <a:r>
              <a:rPr sz="20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Member of the YCCC Contest Club. Life member of ARRL and AMSAT. Over 135 published articles</a:t>
            </a:r>
            <a:r>
              <a:rPr sz="2000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2000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DX Hall of Fame (2014)</a:t>
            </a:r>
            <a:endParaRPr sz="200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defRPr sz="1800"/>
            </a:pPr>
            <a:endParaRPr sz="200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image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1" y="1905000"/>
            <a:ext cx="3297344" cy="24658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image27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5800" y="1524001"/>
            <a:ext cx="1619251" cy="1076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image28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93599" y="3050117"/>
            <a:ext cx="1390651" cy="10334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image29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62000" y="4147614"/>
            <a:ext cx="1066801" cy="10953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image30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572000" y="4703768"/>
            <a:ext cx="1343026" cy="1265238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Shape 190"/>
          <p:cNvSpPr/>
          <p:nvPr/>
        </p:nvSpPr>
        <p:spPr>
          <a:xfrm>
            <a:off x="990600" y="457200"/>
            <a:ext cx="6824661" cy="452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1060" tIns="41060" rIns="41060" bIns="41060" anchor="b">
            <a:spAutoFit/>
          </a:bodyPr>
          <a:lstStyle>
            <a:lvl1pPr>
              <a:defRPr sz="2400"/>
            </a:lvl1pPr>
          </a:lstStyle>
          <a:p>
            <a:pPr lvl="0">
              <a:defRPr sz="1800"/>
            </a:pPr>
            <a:r>
              <a:rPr sz="2400" dirty="0">
                <a:solidFill>
                  <a:schemeClr val="bg1"/>
                </a:solidFill>
              </a:rPr>
              <a:t>Station Layout Considerations</a:t>
            </a:r>
          </a:p>
        </p:txBody>
      </p:sp>
      <p:sp>
        <p:nvSpPr>
          <p:cNvPr id="191" name="Shape 191"/>
          <p:cNvSpPr/>
          <p:nvPr/>
        </p:nvSpPr>
        <p:spPr>
          <a:xfrm>
            <a:off x="2733486" y="1524000"/>
            <a:ext cx="3895914" cy="1016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75000"/>
              </a:lnSpc>
              <a:defRPr sz="1800"/>
            </a:pPr>
            <a:r>
              <a:rPr sz="20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Reduce stress and strain</a:t>
            </a:r>
          </a:p>
          <a:p>
            <a:pPr lvl="1">
              <a:lnSpc>
                <a:spcPct val="75000"/>
              </a:lnSpc>
              <a:defRPr sz="1800"/>
            </a:pPr>
            <a:r>
              <a:rPr sz="20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Organization of equipment</a:t>
            </a:r>
          </a:p>
          <a:p>
            <a:pPr lvl="1">
              <a:lnSpc>
                <a:spcPct val="75000"/>
              </a:lnSpc>
              <a:defRPr sz="1800"/>
            </a:pPr>
            <a:r>
              <a:rPr sz="20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Neck strain reduction</a:t>
            </a:r>
          </a:p>
          <a:p>
            <a:pPr lvl="1">
              <a:lnSpc>
                <a:spcPct val="75000"/>
              </a:lnSpc>
              <a:defRPr sz="1800"/>
            </a:pPr>
            <a:r>
              <a:rPr sz="20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Minimize eye strain</a:t>
            </a:r>
          </a:p>
        </p:txBody>
      </p:sp>
      <p:sp>
        <p:nvSpPr>
          <p:cNvPr id="192" name="Shape 192"/>
          <p:cNvSpPr/>
          <p:nvPr/>
        </p:nvSpPr>
        <p:spPr>
          <a:xfrm>
            <a:off x="5293185" y="2988730"/>
            <a:ext cx="3415357" cy="785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lnSpc>
                <a:spcPct val="75000"/>
              </a:lnSpc>
              <a:defRPr sz="1800"/>
            </a:pPr>
            <a:r>
              <a:rPr sz="20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Lighting</a:t>
            </a:r>
          </a:p>
          <a:p>
            <a:pPr lvl="1">
              <a:lnSpc>
                <a:spcPct val="75000"/>
              </a:lnSpc>
              <a:defRPr sz="1800"/>
            </a:pPr>
            <a:r>
              <a:rPr sz="20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Must see the radio knobs</a:t>
            </a:r>
          </a:p>
          <a:p>
            <a:pPr lvl="1">
              <a:lnSpc>
                <a:spcPct val="75000"/>
              </a:lnSpc>
              <a:defRPr sz="1800"/>
            </a:pPr>
            <a:r>
              <a:rPr sz="20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Must see keyboards</a:t>
            </a:r>
          </a:p>
        </p:txBody>
      </p:sp>
      <p:sp>
        <p:nvSpPr>
          <p:cNvPr id="193" name="Shape 193"/>
          <p:cNvSpPr/>
          <p:nvPr/>
        </p:nvSpPr>
        <p:spPr>
          <a:xfrm>
            <a:off x="1905000" y="4186264"/>
            <a:ext cx="2607734" cy="785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75000"/>
              </a:lnSpc>
              <a:defRPr sz="1800"/>
            </a:pPr>
            <a:r>
              <a:rPr sz="20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Ambient sound</a:t>
            </a:r>
          </a:p>
          <a:p>
            <a:pPr lvl="1">
              <a:lnSpc>
                <a:spcPct val="75000"/>
              </a:lnSpc>
              <a:defRPr sz="1800"/>
            </a:pPr>
            <a:r>
              <a:rPr sz="20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Fan noise</a:t>
            </a:r>
          </a:p>
          <a:p>
            <a:pPr lvl="1">
              <a:lnSpc>
                <a:spcPct val="75000"/>
              </a:lnSpc>
              <a:defRPr sz="1800"/>
            </a:pPr>
            <a:r>
              <a:rPr sz="20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Clunking relays</a:t>
            </a:r>
          </a:p>
        </p:txBody>
      </p:sp>
      <p:sp>
        <p:nvSpPr>
          <p:cNvPr id="194" name="Shape 194"/>
          <p:cNvSpPr/>
          <p:nvPr/>
        </p:nvSpPr>
        <p:spPr>
          <a:xfrm>
            <a:off x="6079068" y="5088467"/>
            <a:ext cx="2048935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rPr dirty="0">
                <a:solidFill>
                  <a:srgbClr val="FFFF00"/>
                </a:solidFill>
              </a:rPr>
              <a:t>Posterior comfort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1" animBg="1" advAuto="0"/>
      <p:bldP spid="187" grpId="3" animBg="1" advAuto="0"/>
      <p:bldP spid="188" grpId="5" animBg="1" advAuto="0"/>
      <p:bldP spid="189" grpId="7" animBg="1" advAuto="0"/>
      <p:bldP spid="191" grpId="2" animBg="1" advAuto="0"/>
      <p:bldP spid="192" grpId="4" animBg="1" advAuto="0"/>
      <p:bldP spid="193" grpId="6" animBg="1" advAuto="0"/>
      <p:bldP spid="194" grpId="8" animBg="1" advAuto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image3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08691" y="1710803"/>
            <a:ext cx="5438776" cy="4079457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Shape 197"/>
          <p:cNvSpPr/>
          <p:nvPr/>
        </p:nvSpPr>
        <p:spPr>
          <a:xfrm>
            <a:off x="7431616" y="1918765"/>
            <a:ext cx="1428751" cy="273780"/>
          </a:xfrm>
          <a:prstGeom prst="rect">
            <a:avLst/>
          </a:prstGeom>
          <a:solidFill>
            <a:srgbClr val="FFFF00"/>
          </a:solidFill>
          <a:ln>
            <a:solidFill>
              <a:srgbClr val="80808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1200"/>
            </a:lvl1pPr>
          </a:lstStyle>
          <a:p>
            <a:pPr lvl="0">
              <a:defRPr sz="1800"/>
            </a:pPr>
            <a:r>
              <a:rPr sz="1200"/>
              <a:t>HF Radio #1</a:t>
            </a:r>
          </a:p>
        </p:txBody>
      </p:sp>
      <p:sp>
        <p:nvSpPr>
          <p:cNvPr id="198" name="Shape 198"/>
          <p:cNvSpPr/>
          <p:nvPr/>
        </p:nvSpPr>
        <p:spPr>
          <a:xfrm flipH="1">
            <a:off x="4869391" y="2056877"/>
            <a:ext cx="2562226" cy="1795462"/>
          </a:xfrm>
          <a:prstGeom prst="line">
            <a:avLst/>
          </a:prstGeom>
          <a:ln w="25400">
            <a:solidFill>
              <a:srgbClr val="339999"/>
            </a:solidFill>
            <a:round/>
            <a:tailEnd type="triangle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99" name="Shape 199"/>
          <p:cNvSpPr/>
          <p:nvPr/>
        </p:nvSpPr>
        <p:spPr>
          <a:xfrm>
            <a:off x="7431616" y="2922065"/>
            <a:ext cx="1428751" cy="273780"/>
          </a:xfrm>
          <a:prstGeom prst="rect">
            <a:avLst/>
          </a:prstGeom>
          <a:solidFill>
            <a:srgbClr val="FFFF00"/>
          </a:solidFill>
          <a:ln>
            <a:solidFill>
              <a:srgbClr val="80808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1200"/>
            </a:lvl1pPr>
          </a:lstStyle>
          <a:p>
            <a:pPr lvl="0">
              <a:defRPr sz="1800"/>
            </a:pPr>
            <a:r>
              <a:rPr sz="1200"/>
              <a:t>HF Radio #2</a:t>
            </a:r>
          </a:p>
        </p:txBody>
      </p:sp>
      <p:sp>
        <p:nvSpPr>
          <p:cNvPr id="200" name="Shape 200"/>
          <p:cNvSpPr/>
          <p:nvPr/>
        </p:nvSpPr>
        <p:spPr>
          <a:xfrm flipH="1">
            <a:off x="5736166" y="3060177"/>
            <a:ext cx="1695451" cy="792163"/>
          </a:xfrm>
          <a:prstGeom prst="line">
            <a:avLst/>
          </a:prstGeom>
          <a:ln w="25400">
            <a:solidFill>
              <a:srgbClr val="339999"/>
            </a:solidFill>
            <a:round/>
            <a:tailEnd type="triangle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01" name="Shape 201"/>
          <p:cNvSpPr/>
          <p:nvPr/>
        </p:nvSpPr>
        <p:spPr>
          <a:xfrm>
            <a:off x="7431616" y="2425177"/>
            <a:ext cx="1428751" cy="273781"/>
          </a:xfrm>
          <a:prstGeom prst="rect">
            <a:avLst/>
          </a:prstGeom>
          <a:solidFill>
            <a:srgbClr val="FFFF00"/>
          </a:solidFill>
          <a:ln>
            <a:solidFill>
              <a:srgbClr val="80808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1200"/>
            </a:lvl1pPr>
          </a:lstStyle>
          <a:p>
            <a:pPr lvl="0">
              <a:defRPr sz="1800"/>
            </a:pPr>
            <a:r>
              <a:rPr sz="1200"/>
              <a:t>HF Amplifier #2</a:t>
            </a:r>
          </a:p>
        </p:txBody>
      </p:sp>
      <p:sp>
        <p:nvSpPr>
          <p:cNvPr id="202" name="Shape 202"/>
          <p:cNvSpPr/>
          <p:nvPr/>
        </p:nvSpPr>
        <p:spPr>
          <a:xfrm flipH="1">
            <a:off x="7044266" y="2564083"/>
            <a:ext cx="387351" cy="157956"/>
          </a:xfrm>
          <a:prstGeom prst="line">
            <a:avLst/>
          </a:prstGeom>
          <a:ln w="25400">
            <a:solidFill>
              <a:srgbClr val="339999"/>
            </a:solidFill>
            <a:round/>
            <a:tailEnd type="triangle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03" name="Shape 203"/>
          <p:cNvSpPr/>
          <p:nvPr/>
        </p:nvSpPr>
        <p:spPr>
          <a:xfrm>
            <a:off x="233891" y="4323827"/>
            <a:ext cx="1428751" cy="273781"/>
          </a:xfrm>
          <a:prstGeom prst="rect">
            <a:avLst/>
          </a:prstGeom>
          <a:solidFill>
            <a:srgbClr val="FFFF00"/>
          </a:solidFill>
          <a:ln>
            <a:solidFill>
              <a:srgbClr val="80808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1200"/>
            </a:lvl1pPr>
          </a:lstStyle>
          <a:p>
            <a:pPr lvl="0">
              <a:defRPr sz="1800"/>
            </a:pPr>
            <a:r>
              <a:rPr sz="1200"/>
              <a:t>HF Amplifier #1</a:t>
            </a:r>
          </a:p>
        </p:txBody>
      </p:sp>
      <p:sp>
        <p:nvSpPr>
          <p:cNvPr id="204" name="Shape 204"/>
          <p:cNvSpPr/>
          <p:nvPr/>
        </p:nvSpPr>
        <p:spPr>
          <a:xfrm>
            <a:off x="233891" y="5028677"/>
            <a:ext cx="1428751" cy="273781"/>
          </a:xfrm>
          <a:prstGeom prst="rect">
            <a:avLst/>
          </a:prstGeom>
          <a:solidFill>
            <a:srgbClr val="FFFF00"/>
          </a:solidFill>
          <a:ln>
            <a:solidFill>
              <a:srgbClr val="80808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1200"/>
            </a:lvl1pPr>
          </a:lstStyle>
          <a:p>
            <a:pPr lvl="0">
              <a:defRPr sz="1800"/>
            </a:pPr>
            <a:r>
              <a:rPr sz="1200"/>
              <a:t>HF Amplifier #3</a:t>
            </a:r>
          </a:p>
        </p:txBody>
      </p:sp>
      <p:sp>
        <p:nvSpPr>
          <p:cNvPr id="205" name="Shape 205"/>
          <p:cNvSpPr/>
          <p:nvPr/>
        </p:nvSpPr>
        <p:spPr>
          <a:xfrm flipV="1">
            <a:off x="1662641" y="4258740"/>
            <a:ext cx="1101726" cy="203202"/>
          </a:xfrm>
          <a:prstGeom prst="line">
            <a:avLst/>
          </a:prstGeom>
          <a:ln w="25400">
            <a:solidFill>
              <a:srgbClr val="339999"/>
            </a:solidFill>
            <a:round/>
            <a:tailEnd type="triangle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06" name="Shape 206"/>
          <p:cNvSpPr/>
          <p:nvPr/>
        </p:nvSpPr>
        <p:spPr>
          <a:xfrm>
            <a:off x="1662641" y="5166790"/>
            <a:ext cx="463551" cy="138113"/>
          </a:xfrm>
          <a:prstGeom prst="line">
            <a:avLst/>
          </a:prstGeom>
          <a:ln w="25400">
            <a:solidFill>
              <a:srgbClr val="339999"/>
            </a:solidFill>
            <a:round/>
            <a:tailEnd type="triangle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07" name="Shape 207"/>
          <p:cNvSpPr/>
          <p:nvPr/>
        </p:nvSpPr>
        <p:spPr>
          <a:xfrm>
            <a:off x="129116" y="3620565"/>
            <a:ext cx="1552576" cy="451580"/>
          </a:xfrm>
          <a:prstGeom prst="rect">
            <a:avLst/>
          </a:prstGeom>
          <a:solidFill>
            <a:srgbClr val="FFFF00"/>
          </a:solidFill>
          <a:ln>
            <a:solidFill>
              <a:srgbClr val="80808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1200"/>
            </a:lvl1pPr>
          </a:lstStyle>
          <a:p>
            <a:pPr lvl="0">
              <a:defRPr sz="1800"/>
            </a:pPr>
            <a:r>
              <a:rPr sz="1200"/>
              <a:t>HF Logging Computer mon #1</a:t>
            </a:r>
          </a:p>
        </p:txBody>
      </p:sp>
      <p:sp>
        <p:nvSpPr>
          <p:cNvPr id="208" name="Shape 208"/>
          <p:cNvSpPr/>
          <p:nvPr/>
        </p:nvSpPr>
        <p:spPr>
          <a:xfrm>
            <a:off x="233891" y="2133077"/>
            <a:ext cx="1428751" cy="273781"/>
          </a:xfrm>
          <a:prstGeom prst="rect">
            <a:avLst/>
          </a:prstGeom>
          <a:solidFill>
            <a:srgbClr val="FFFF00"/>
          </a:solidFill>
          <a:ln>
            <a:solidFill>
              <a:srgbClr val="80808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1200"/>
            </a:lvl1pPr>
          </a:lstStyle>
          <a:p>
            <a:pPr lvl="0">
              <a:defRPr sz="1800"/>
            </a:pPr>
            <a:r>
              <a:rPr sz="1200"/>
              <a:t>HF SDR #3</a:t>
            </a:r>
          </a:p>
        </p:txBody>
      </p:sp>
      <p:sp>
        <p:nvSpPr>
          <p:cNvPr id="209" name="Shape 209"/>
          <p:cNvSpPr/>
          <p:nvPr/>
        </p:nvSpPr>
        <p:spPr>
          <a:xfrm>
            <a:off x="1662641" y="2271190"/>
            <a:ext cx="2066926" cy="1166814"/>
          </a:xfrm>
          <a:prstGeom prst="line">
            <a:avLst/>
          </a:prstGeom>
          <a:ln w="25400">
            <a:solidFill>
              <a:srgbClr val="339999"/>
            </a:solidFill>
            <a:round/>
            <a:tailEnd type="triangle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10" name="Shape 210"/>
          <p:cNvSpPr/>
          <p:nvPr/>
        </p:nvSpPr>
        <p:spPr>
          <a:xfrm>
            <a:off x="191029" y="2953815"/>
            <a:ext cx="1428751" cy="273780"/>
          </a:xfrm>
          <a:prstGeom prst="rect">
            <a:avLst/>
          </a:prstGeom>
          <a:solidFill>
            <a:srgbClr val="FFFF00"/>
          </a:solidFill>
          <a:ln>
            <a:solidFill>
              <a:srgbClr val="80808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1200"/>
            </a:lvl1pPr>
          </a:lstStyle>
          <a:p>
            <a:pPr lvl="0">
              <a:defRPr sz="1800"/>
            </a:pPr>
            <a:r>
              <a:rPr sz="1200"/>
              <a:t>SDR Display</a:t>
            </a:r>
          </a:p>
        </p:txBody>
      </p:sp>
      <p:sp>
        <p:nvSpPr>
          <p:cNvPr id="211" name="Shape 211"/>
          <p:cNvSpPr/>
          <p:nvPr/>
        </p:nvSpPr>
        <p:spPr>
          <a:xfrm>
            <a:off x="1619779" y="3092722"/>
            <a:ext cx="573089" cy="264319"/>
          </a:xfrm>
          <a:prstGeom prst="line">
            <a:avLst/>
          </a:prstGeom>
          <a:ln w="25400">
            <a:solidFill>
              <a:srgbClr val="339999"/>
            </a:solidFill>
            <a:round/>
            <a:tailEnd type="triangle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12" name="Shape 212"/>
          <p:cNvSpPr/>
          <p:nvPr/>
        </p:nvSpPr>
        <p:spPr>
          <a:xfrm>
            <a:off x="233891" y="1683815"/>
            <a:ext cx="1428751" cy="273780"/>
          </a:xfrm>
          <a:prstGeom prst="rect">
            <a:avLst/>
          </a:prstGeom>
          <a:solidFill>
            <a:srgbClr val="FFFF00"/>
          </a:solidFill>
          <a:ln>
            <a:solidFill>
              <a:srgbClr val="80808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1200"/>
            </a:lvl1pPr>
          </a:lstStyle>
          <a:p>
            <a:pPr lvl="0">
              <a:defRPr sz="1800"/>
            </a:pPr>
            <a:r>
              <a:rPr sz="1200"/>
              <a:t>Rotor Display</a:t>
            </a:r>
          </a:p>
        </p:txBody>
      </p:sp>
      <p:sp>
        <p:nvSpPr>
          <p:cNvPr id="213" name="Shape 213"/>
          <p:cNvSpPr/>
          <p:nvPr/>
        </p:nvSpPr>
        <p:spPr>
          <a:xfrm>
            <a:off x="1662641" y="1822722"/>
            <a:ext cx="1101726" cy="416719"/>
          </a:xfrm>
          <a:prstGeom prst="line">
            <a:avLst/>
          </a:prstGeom>
          <a:ln w="25400">
            <a:solidFill>
              <a:srgbClr val="339999"/>
            </a:solidFill>
            <a:round/>
            <a:tailEnd type="triangle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14" name="Shape 214"/>
          <p:cNvSpPr/>
          <p:nvPr/>
        </p:nvSpPr>
        <p:spPr>
          <a:xfrm>
            <a:off x="7431616" y="4209527"/>
            <a:ext cx="1428751" cy="451581"/>
          </a:xfrm>
          <a:prstGeom prst="rect">
            <a:avLst/>
          </a:prstGeom>
          <a:solidFill>
            <a:srgbClr val="FFFF00"/>
          </a:solidFill>
          <a:ln>
            <a:solidFill>
              <a:srgbClr val="80808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1200"/>
            </a:lvl1pPr>
          </a:lstStyle>
          <a:p>
            <a:pPr lvl="0">
              <a:defRPr sz="1800"/>
            </a:pPr>
            <a:r>
              <a:rPr sz="1200"/>
              <a:t>12-channel Audio Mixer</a:t>
            </a:r>
          </a:p>
        </p:txBody>
      </p:sp>
      <p:sp>
        <p:nvSpPr>
          <p:cNvPr id="215" name="Shape 215"/>
          <p:cNvSpPr/>
          <p:nvPr/>
        </p:nvSpPr>
        <p:spPr>
          <a:xfrm flipH="1" flipV="1">
            <a:off x="6256866" y="3941240"/>
            <a:ext cx="1174751" cy="499270"/>
          </a:xfrm>
          <a:prstGeom prst="line">
            <a:avLst/>
          </a:prstGeom>
          <a:ln w="25400">
            <a:solidFill>
              <a:srgbClr val="339999"/>
            </a:solidFill>
            <a:round/>
            <a:tailEnd type="triangle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16" name="Shape 216"/>
          <p:cNvSpPr/>
          <p:nvPr/>
        </p:nvSpPr>
        <p:spPr>
          <a:xfrm flipV="1">
            <a:off x="1681691" y="3471340"/>
            <a:ext cx="2466976" cy="380208"/>
          </a:xfrm>
          <a:prstGeom prst="line">
            <a:avLst/>
          </a:prstGeom>
          <a:ln w="25400">
            <a:solidFill>
              <a:srgbClr val="339999"/>
            </a:solidFill>
            <a:round/>
            <a:tailEnd type="triangle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17" name="Shape 217"/>
          <p:cNvSpPr/>
          <p:nvPr/>
        </p:nvSpPr>
        <p:spPr>
          <a:xfrm>
            <a:off x="7374466" y="3390377"/>
            <a:ext cx="1552576" cy="451581"/>
          </a:xfrm>
          <a:prstGeom prst="rect">
            <a:avLst/>
          </a:prstGeom>
          <a:solidFill>
            <a:srgbClr val="FFFF00"/>
          </a:solidFill>
          <a:ln>
            <a:solidFill>
              <a:srgbClr val="80808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1200"/>
            </a:lvl1pPr>
          </a:lstStyle>
          <a:p>
            <a:pPr lvl="0">
              <a:defRPr sz="1800"/>
            </a:pPr>
            <a:r>
              <a:rPr sz="1200"/>
              <a:t>HF Logging Computer mon #2</a:t>
            </a:r>
          </a:p>
        </p:txBody>
      </p:sp>
      <p:sp>
        <p:nvSpPr>
          <p:cNvPr id="218" name="Shape 218"/>
          <p:cNvSpPr/>
          <p:nvPr/>
        </p:nvSpPr>
        <p:spPr>
          <a:xfrm flipH="1" flipV="1">
            <a:off x="7107766" y="3496740"/>
            <a:ext cx="266701" cy="124620"/>
          </a:xfrm>
          <a:prstGeom prst="line">
            <a:avLst/>
          </a:prstGeom>
          <a:ln w="25400">
            <a:solidFill>
              <a:srgbClr val="339999"/>
            </a:solidFill>
            <a:round/>
            <a:tailEnd type="triangle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19" name="Shape 219"/>
          <p:cNvSpPr/>
          <p:nvPr/>
        </p:nvSpPr>
        <p:spPr>
          <a:xfrm>
            <a:off x="7431616" y="4823890"/>
            <a:ext cx="1428751" cy="273780"/>
          </a:xfrm>
          <a:prstGeom prst="rect">
            <a:avLst/>
          </a:prstGeom>
          <a:solidFill>
            <a:srgbClr val="FFFF00"/>
          </a:solidFill>
          <a:ln>
            <a:solidFill>
              <a:srgbClr val="80808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1200"/>
            </a:lvl1pPr>
          </a:lstStyle>
          <a:p>
            <a:pPr lvl="0">
              <a:defRPr sz="1800"/>
            </a:pPr>
            <a:r>
              <a:rPr sz="1200"/>
              <a:t>HF Wattmeter</a:t>
            </a:r>
          </a:p>
        </p:txBody>
      </p:sp>
      <p:sp>
        <p:nvSpPr>
          <p:cNvPr id="220" name="Shape 220"/>
          <p:cNvSpPr/>
          <p:nvPr/>
        </p:nvSpPr>
        <p:spPr>
          <a:xfrm flipH="1" flipV="1">
            <a:off x="5190068" y="3953943"/>
            <a:ext cx="2241549" cy="1008062"/>
          </a:xfrm>
          <a:prstGeom prst="line">
            <a:avLst/>
          </a:prstGeom>
          <a:ln w="25400">
            <a:solidFill>
              <a:srgbClr val="339999"/>
            </a:solidFill>
            <a:round/>
            <a:tailEnd type="triangle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21" name="Shape 221"/>
          <p:cNvSpPr/>
          <p:nvPr/>
        </p:nvSpPr>
        <p:spPr>
          <a:xfrm>
            <a:off x="1506534" y="537560"/>
            <a:ext cx="6824661" cy="452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1060" tIns="41060" rIns="41060" bIns="41060" anchor="b">
            <a:spAutoFit/>
          </a:bodyPr>
          <a:lstStyle>
            <a:lvl1pPr>
              <a:defRPr sz="2400"/>
            </a:lvl1pPr>
          </a:lstStyle>
          <a:p>
            <a:pPr lvl="0">
              <a:defRPr sz="1800"/>
            </a:pPr>
            <a:r>
              <a:rPr sz="2400" dirty="0">
                <a:solidFill>
                  <a:schemeClr val="bg1"/>
                </a:solidFill>
              </a:rPr>
              <a:t>AA7A Station – 10 Feb 2012 (at 1646 Z 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2000" fill="hold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2000" fill="hold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xit" presetSubtype="0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2000" fill="hold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0" presetClass="exit" presetSubtype="0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5" dur="2000" fill="hold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1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1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1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9" dur="2000" fill="hold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xit" presetSubtype="0" fill="hold" grpId="1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3" dur="2000" fill="hold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0" presetClass="exit" presetSubtype="0" fill="hold" grpId="1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7" dur="2000" fill="hold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10" presetClass="exit" presetSubtype="0" fill="hold" grpId="1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1" dur="2000" fill="hold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10" presetClass="exit" presetSubtype="0" fill="hold" grpId="2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5" dur="2000" fill="hold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0"/>
                            </p:stCondLst>
                            <p:childTnLst>
                              <p:par>
                                <p:cTn id="78" presetID="10" presetClass="exit" presetSubtype="0" fill="hold" grpId="2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9" dur="2000" fill="hold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2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2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7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2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2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3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2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7" dur="2000" fill="hold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0" presetClass="exit" presetSubtype="0" fill="hold" grpId="2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1" dur="2000" fill="hold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000"/>
                            </p:stCondLst>
                            <p:childTnLst>
                              <p:par>
                                <p:cTn id="104" presetID="10" presetClass="exit" presetSubtype="0" fill="hold" grpId="2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5" dur="2000" fill="hold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6000"/>
                            </p:stCondLst>
                            <p:childTnLst>
                              <p:par>
                                <p:cTn id="108" presetID="10" presetClass="exit" presetSubtype="0" fill="hold" grpId="2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9" dur="2000" fill="hold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3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4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3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7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3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3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3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grpId="3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7" dur="2000" fill="hold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10" presetClass="exit" presetSubtype="0" fill="hold" grpId="3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1" dur="2000" fill="hold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000"/>
                            </p:stCondLst>
                            <p:childTnLst>
                              <p:par>
                                <p:cTn id="134" presetID="10" presetClass="exit" presetSubtype="0" fill="hold" grpId="3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5" dur="2000" fill="hold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6000"/>
                            </p:stCondLst>
                            <p:childTnLst>
                              <p:par>
                                <p:cTn id="138" presetID="10" presetClass="exit" presetSubtype="0" fill="hold" grpId="3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9" dur="2000" fill="hold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3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4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3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7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4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grpId="4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3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4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6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grpId="4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9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grpId="4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3" dur="2000" fill="hold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10" presetClass="exit" presetSubtype="0" fill="hold" grpId="4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7" dur="2000" fill="hold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000"/>
                            </p:stCondLst>
                            <p:childTnLst>
                              <p:par>
                                <p:cTn id="170" presetID="10" presetClass="exit" presetSubtype="0" fill="hold" grpId="4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1" dur="2000" fill="hold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6000"/>
                            </p:stCondLst>
                            <p:childTnLst>
                              <p:par>
                                <p:cTn id="174" presetID="10" presetClass="exit" presetSubtype="0" fill="hold" grpId="4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5" dur="2000" fill="hold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8000"/>
                            </p:stCondLst>
                            <p:childTnLst>
                              <p:par>
                                <p:cTn id="178" presetID="10" presetClass="exit" presetSubtype="0" fill="hold" grpId="4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9" dur="2000" fill="hold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2" presetID="10" presetClass="exit" presetSubtype="0" fill="hold" grpId="4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3" dur="2000" fill="hold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1" animBg="1" advAuto="0"/>
      <p:bldP spid="197" grpId="2" animBg="1" advAuto="0"/>
      <p:bldP spid="197" grpId="6" animBg="1" advAuto="0"/>
      <p:bldP spid="198" grpId="4" animBg="1" advAuto="0"/>
      <p:bldP spid="198" grpId="9" animBg="1" advAuto="0"/>
      <p:bldP spid="199" grpId="3" animBg="1" advAuto="0"/>
      <p:bldP spid="199" grpId="7" animBg="1" advAuto="0"/>
      <p:bldP spid="200" grpId="5" animBg="1" advAuto="0"/>
      <p:bldP spid="200" grpId="8" animBg="1" advAuto="0"/>
      <p:bldP spid="201" grpId="14" animBg="1" advAuto="0"/>
      <p:bldP spid="201" grpId="16" animBg="1" advAuto="0"/>
      <p:bldP spid="202" grpId="15" animBg="1" advAuto="0"/>
      <p:bldP spid="202" grpId="18" animBg="1" advAuto="0"/>
      <p:bldP spid="203" grpId="10" animBg="1" advAuto="0"/>
      <p:bldP spid="203" grpId="17" animBg="1" advAuto="0"/>
      <p:bldP spid="204" grpId="12" animBg="1" advAuto="0"/>
      <p:bldP spid="204" grpId="19" animBg="1" advAuto="0"/>
      <p:bldP spid="205" grpId="11" animBg="1" advAuto="0"/>
      <p:bldP spid="205" grpId="20" animBg="1" advAuto="0"/>
      <p:bldP spid="206" grpId="13" animBg="1" advAuto="0"/>
      <p:bldP spid="206" grpId="21" animBg="1" advAuto="0"/>
      <p:bldP spid="207" grpId="22" animBg="1" advAuto="0"/>
      <p:bldP spid="207" grpId="26" animBg="1" advAuto="0"/>
      <p:bldP spid="208" grpId="30" animBg="1" advAuto="0"/>
      <p:bldP spid="208" grpId="35" animBg="1" advAuto="0"/>
      <p:bldP spid="209" grpId="31" animBg="1" advAuto="0"/>
      <p:bldP spid="209" grpId="36" animBg="1" advAuto="0"/>
      <p:bldP spid="210" grpId="32" animBg="1" advAuto="0"/>
      <p:bldP spid="210" grpId="34" animBg="1" advAuto="0"/>
      <p:bldP spid="211" grpId="33" animBg="1" advAuto="0"/>
      <p:bldP spid="211" grpId="37" animBg="1" advAuto="0"/>
      <p:bldP spid="212" grpId="38" animBg="1" advAuto="0"/>
      <p:bldP spid="212" grpId="44" animBg="1" advAuto="0"/>
      <p:bldP spid="213" grpId="39" animBg="1" advAuto="0"/>
      <p:bldP spid="213" grpId="45" animBg="1" advAuto="0"/>
      <p:bldP spid="214" grpId="40" animBg="1" advAuto="0"/>
      <p:bldP spid="214" grpId="46" animBg="1" advAuto="0"/>
      <p:bldP spid="215" grpId="41" animBg="1" advAuto="0"/>
      <p:bldP spid="215" grpId="47" animBg="1" advAuto="0"/>
      <p:bldP spid="216" grpId="23" animBg="1" advAuto="0"/>
      <p:bldP spid="216" grpId="27" animBg="1" advAuto="0"/>
      <p:bldP spid="217" grpId="24" animBg="1" advAuto="0"/>
      <p:bldP spid="217" grpId="28" animBg="1" advAuto="0"/>
      <p:bldP spid="218" grpId="25" animBg="1" advAuto="0"/>
      <p:bldP spid="218" grpId="29" animBg="1" advAuto="0"/>
      <p:bldP spid="219" grpId="42" animBg="1" advAuto="0"/>
      <p:bldP spid="219" grpId="48" animBg="1" advAuto="0"/>
      <p:bldP spid="220" grpId="43" animBg="1" advAuto="0"/>
      <p:bldP spid="220" grpId="49" animBg="1" advAuto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image3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09687" y="1685931"/>
            <a:ext cx="6524626" cy="3981451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Shape 224"/>
          <p:cNvSpPr/>
          <p:nvPr/>
        </p:nvSpPr>
        <p:spPr>
          <a:xfrm>
            <a:off x="1319213" y="1733556"/>
            <a:ext cx="2119312" cy="3914776"/>
          </a:xfrm>
          <a:prstGeom prst="rect">
            <a:avLst/>
          </a:prstGeom>
          <a:solidFill>
            <a:srgbClr val="E89CA3">
              <a:alpha val="32941"/>
            </a:srgbClr>
          </a:solidFill>
          <a:ln>
            <a:solidFill>
              <a:srgbClr val="2F9898"/>
            </a:solidFill>
            <a:miter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5" name="Shape 225"/>
          <p:cNvSpPr/>
          <p:nvPr/>
        </p:nvSpPr>
        <p:spPr>
          <a:xfrm>
            <a:off x="6129337" y="1733556"/>
            <a:ext cx="1704976" cy="3914776"/>
          </a:xfrm>
          <a:prstGeom prst="rect">
            <a:avLst/>
          </a:prstGeom>
          <a:solidFill>
            <a:srgbClr val="E89CA3">
              <a:alpha val="32941"/>
            </a:srgbClr>
          </a:solidFill>
          <a:ln>
            <a:solidFill>
              <a:srgbClr val="2F9898"/>
            </a:solidFill>
            <a:miter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6" name="Shape 226"/>
          <p:cNvSpPr/>
          <p:nvPr/>
        </p:nvSpPr>
        <p:spPr>
          <a:xfrm>
            <a:off x="3419475" y="5705480"/>
            <a:ext cx="2581275" cy="375232"/>
          </a:xfrm>
          <a:prstGeom prst="rect">
            <a:avLst/>
          </a:prstGeom>
          <a:solidFill>
            <a:srgbClr val="62E824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2000"/>
            </a:lvl1pPr>
          </a:lstStyle>
          <a:p>
            <a:pPr lvl="0">
              <a:defRPr sz="1800"/>
            </a:pPr>
            <a:r>
              <a:rPr sz="2000"/>
              <a:t>Primary Focus</a:t>
            </a:r>
          </a:p>
        </p:txBody>
      </p:sp>
      <p:sp>
        <p:nvSpPr>
          <p:cNvPr id="227" name="Shape 227"/>
          <p:cNvSpPr/>
          <p:nvPr/>
        </p:nvSpPr>
        <p:spPr>
          <a:xfrm>
            <a:off x="6034087" y="5715005"/>
            <a:ext cx="1947862" cy="313394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1600"/>
            </a:lvl1pPr>
          </a:lstStyle>
          <a:p>
            <a:pPr lvl="0">
              <a:defRPr sz="1800"/>
            </a:pPr>
            <a:r>
              <a:rPr sz="1600"/>
              <a:t>Secondary Focus</a:t>
            </a:r>
          </a:p>
        </p:txBody>
      </p:sp>
      <p:sp>
        <p:nvSpPr>
          <p:cNvPr id="228" name="Shape 228"/>
          <p:cNvSpPr/>
          <p:nvPr/>
        </p:nvSpPr>
        <p:spPr>
          <a:xfrm>
            <a:off x="1404938" y="5735644"/>
            <a:ext cx="1947861" cy="313393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1600"/>
            </a:lvl1pPr>
          </a:lstStyle>
          <a:p>
            <a:pPr lvl="0">
              <a:defRPr sz="1800"/>
            </a:pPr>
            <a:r>
              <a:rPr sz="1600"/>
              <a:t>Secondary Focus</a:t>
            </a:r>
          </a:p>
        </p:txBody>
      </p:sp>
      <p:sp>
        <p:nvSpPr>
          <p:cNvPr id="229" name="Shape 229"/>
          <p:cNvSpPr/>
          <p:nvPr/>
        </p:nvSpPr>
        <p:spPr>
          <a:xfrm>
            <a:off x="1506534" y="537560"/>
            <a:ext cx="6824661" cy="452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1060" tIns="41060" rIns="41060" bIns="41060" anchor="b">
            <a:spAutoFit/>
          </a:bodyPr>
          <a:lstStyle>
            <a:lvl1pPr>
              <a:defRPr sz="2400"/>
            </a:lvl1pPr>
          </a:lstStyle>
          <a:p>
            <a:pPr lvl="0">
              <a:defRPr sz="1800"/>
            </a:pPr>
            <a:r>
              <a:rPr sz="2400" dirty="0">
                <a:solidFill>
                  <a:schemeClr val="bg1"/>
                </a:solidFill>
              </a:rPr>
              <a:t>AA7A Station – Operator Focus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/>
        </p:nvSpPr>
        <p:spPr>
          <a:xfrm>
            <a:off x="1090620" y="1953871"/>
            <a:ext cx="7078218" cy="3477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defTabSz="457200">
              <a:defRPr sz="1800"/>
            </a:pPr>
            <a:r>
              <a:rPr sz="2000" dirty="0">
                <a:solidFill>
                  <a:srgbClr val="FFFF00"/>
                </a:solidFill>
              </a:rPr>
              <a:t>1. Know your station and its </a:t>
            </a:r>
            <a:r>
              <a:rPr sz="2000" dirty="0" smtClean="0">
                <a:solidFill>
                  <a:srgbClr val="FFFF00"/>
                </a:solidFill>
              </a:rPr>
              <a:t>capabilities</a:t>
            </a:r>
            <a:r>
              <a:rPr lang="en-US" sz="2000" dirty="0" smtClean="0">
                <a:solidFill>
                  <a:srgbClr val="FFFF00"/>
                </a:solidFill>
              </a:rPr>
              <a:t>.</a:t>
            </a:r>
            <a:endParaRPr sz="2000" dirty="0">
              <a:solidFill>
                <a:srgbClr val="FFFF00"/>
              </a:solidFill>
            </a:endParaRPr>
          </a:p>
          <a:p>
            <a:pPr lvl="0" defTabSz="457200">
              <a:defRPr sz="1800"/>
            </a:pPr>
            <a:endParaRPr sz="2000" dirty="0">
              <a:solidFill>
                <a:srgbClr val="FFFF00"/>
              </a:solidFill>
            </a:endParaRPr>
          </a:p>
          <a:p>
            <a:pPr lvl="0" defTabSz="457200">
              <a:defRPr sz="1800"/>
            </a:pPr>
            <a:r>
              <a:rPr sz="2000" dirty="0">
                <a:solidFill>
                  <a:srgbClr val="FFFF00"/>
                </a:solidFill>
              </a:rPr>
              <a:t>2</a:t>
            </a:r>
            <a:r>
              <a:rPr sz="2000" dirty="0" smtClean="0">
                <a:solidFill>
                  <a:srgbClr val="FFFF00"/>
                </a:solidFill>
              </a:rPr>
              <a:t>.</a:t>
            </a:r>
            <a:r>
              <a:rPr lang="en-US" sz="2000" dirty="0" smtClean="0">
                <a:solidFill>
                  <a:srgbClr val="FFFF00"/>
                </a:solidFill>
              </a:rPr>
              <a:t> Pay attention to the layout  of your operating position.</a:t>
            </a:r>
            <a:r>
              <a:rPr sz="2000" dirty="0" smtClean="0">
                <a:solidFill>
                  <a:srgbClr val="FFFF00"/>
                </a:solidFill>
              </a:rPr>
              <a:t> </a:t>
            </a:r>
            <a:endParaRPr lang="en-US" sz="2000" dirty="0" smtClean="0">
              <a:solidFill>
                <a:srgbClr val="FFFF00"/>
              </a:solidFill>
            </a:endParaRPr>
          </a:p>
          <a:p>
            <a:pPr lvl="0" defTabSz="457200">
              <a:defRPr sz="1800"/>
            </a:pPr>
            <a:endParaRPr lang="en-US" sz="2000" dirty="0">
              <a:solidFill>
                <a:srgbClr val="FFFF00"/>
              </a:solidFill>
            </a:endParaRPr>
          </a:p>
          <a:p>
            <a:pPr lvl="0" defTabSz="457200">
              <a:defRPr sz="1800"/>
            </a:pPr>
            <a:r>
              <a:rPr lang="en-US" sz="2000" dirty="0" smtClean="0">
                <a:solidFill>
                  <a:srgbClr val="FFFF00"/>
                </a:solidFill>
              </a:rPr>
              <a:t>3. </a:t>
            </a:r>
            <a:r>
              <a:rPr sz="2000" dirty="0" smtClean="0">
                <a:solidFill>
                  <a:srgbClr val="FFFF00"/>
                </a:solidFill>
              </a:rPr>
              <a:t>The </a:t>
            </a:r>
            <a:r>
              <a:rPr sz="2000" dirty="0">
                <a:solidFill>
                  <a:srgbClr val="FFFF00"/>
                </a:solidFill>
              </a:rPr>
              <a:t>antenna is the most important part of you station.</a:t>
            </a:r>
          </a:p>
          <a:p>
            <a:pPr lvl="0" defTabSz="457200">
              <a:defRPr sz="1800"/>
            </a:pPr>
            <a:endParaRPr sz="2000" dirty="0">
              <a:solidFill>
                <a:srgbClr val="FFFF00"/>
              </a:solidFill>
            </a:endParaRPr>
          </a:p>
          <a:p>
            <a:pPr lvl="0" defTabSz="457200">
              <a:defRPr sz="1800"/>
            </a:pPr>
            <a:r>
              <a:rPr lang="en-US" sz="2000" dirty="0" smtClean="0">
                <a:solidFill>
                  <a:srgbClr val="FFFF00"/>
                </a:solidFill>
              </a:rPr>
              <a:t>4. Keep transmission line losses to a minimum.</a:t>
            </a:r>
          </a:p>
          <a:p>
            <a:pPr lvl="0" defTabSz="457200">
              <a:defRPr sz="1800"/>
            </a:pPr>
            <a:endParaRPr lang="en-US" sz="2000" dirty="0">
              <a:solidFill>
                <a:srgbClr val="FFFF00"/>
              </a:solidFill>
            </a:endParaRPr>
          </a:p>
          <a:p>
            <a:pPr lvl="0" defTabSz="457200">
              <a:defRPr sz="1800"/>
            </a:pPr>
            <a:r>
              <a:rPr lang="en-US" sz="2000" dirty="0" smtClean="0">
                <a:solidFill>
                  <a:srgbClr val="FFFF00"/>
                </a:solidFill>
              </a:rPr>
              <a:t>5. Protect your station from electrical discharge.</a:t>
            </a:r>
            <a:endParaRPr sz="2000" dirty="0">
              <a:solidFill>
                <a:srgbClr val="FFFF00"/>
              </a:solidFill>
            </a:endParaRPr>
          </a:p>
          <a:p>
            <a:pPr lvl="0" defTabSz="457200">
              <a:defRPr sz="1800"/>
            </a:pPr>
            <a:endParaRPr sz="2000" dirty="0">
              <a:solidFill>
                <a:srgbClr val="FFFF00"/>
              </a:solidFill>
            </a:endParaRPr>
          </a:p>
          <a:p>
            <a:pPr lvl="0" defTabSz="457200">
              <a:defRPr sz="1800"/>
            </a:pPr>
            <a:r>
              <a:rPr sz="2000" dirty="0" smtClean="0">
                <a:solidFill>
                  <a:srgbClr val="FFFF00"/>
                </a:solidFill>
              </a:rPr>
              <a:t>Happy </a:t>
            </a:r>
            <a:r>
              <a:rPr sz="2000" dirty="0">
                <a:solidFill>
                  <a:srgbClr val="FFFF00"/>
                </a:solidFill>
              </a:rPr>
              <a:t>Hunting</a:t>
            </a:r>
          </a:p>
        </p:txBody>
      </p:sp>
      <p:sp>
        <p:nvSpPr>
          <p:cNvPr id="232" name="Shape 232"/>
          <p:cNvSpPr/>
          <p:nvPr/>
        </p:nvSpPr>
        <p:spPr>
          <a:xfrm>
            <a:off x="1815147" y="301862"/>
            <a:ext cx="2078452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defRPr sz="1800"/>
            </a:pPr>
            <a:r>
              <a:rPr sz="3400" dirty="0">
                <a:solidFill>
                  <a:schemeClr val="bg1"/>
                </a:solidFill>
              </a:rPr>
              <a:t>Summary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/>
        </p:nvSpPr>
        <p:spPr>
          <a:xfrm>
            <a:off x="2462521" y="76200"/>
            <a:ext cx="3481079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defRPr sz="1800"/>
            </a:pPr>
            <a:r>
              <a:rPr sz="3400" dirty="0">
                <a:solidFill>
                  <a:schemeClr val="bg1"/>
                </a:solidFill>
              </a:rPr>
              <a:t>DXU References</a:t>
            </a:r>
          </a:p>
        </p:txBody>
      </p:sp>
      <p:sp>
        <p:nvSpPr>
          <p:cNvPr id="237" name="Shape 237"/>
          <p:cNvSpPr/>
          <p:nvPr/>
        </p:nvSpPr>
        <p:spPr>
          <a:xfrm>
            <a:off x="158128" y="609600"/>
            <a:ext cx="8534400" cy="5324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228600" lvl="0" indent="-228600">
              <a:buSzPct val="100000"/>
              <a:buAutoNum type="arabicPeriod"/>
              <a:defRPr sz="1800"/>
            </a:pPr>
            <a:r>
              <a:rPr sz="2000" dirty="0">
                <a:solidFill>
                  <a:srgbClr val="FFFF00"/>
                </a:solidFill>
              </a:rPr>
              <a:t> Dean Straw, N6BV Propagation Charts</a:t>
            </a:r>
          </a:p>
          <a:p>
            <a:pPr marL="228600" lvl="0" indent="-228600">
              <a:buSzPct val="100000"/>
              <a:buAutoNum type="arabicPeriod"/>
              <a:defRPr sz="1800"/>
            </a:pPr>
            <a:r>
              <a:rPr sz="2000" dirty="0">
                <a:solidFill>
                  <a:srgbClr val="FFFF00"/>
                </a:solidFill>
              </a:rPr>
              <a:t>The ARRL Antenna Book</a:t>
            </a:r>
          </a:p>
          <a:p>
            <a:pPr marL="228600" lvl="0" indent="-228600">
              <a:buSzPct val="100000"/>
              <a:buAutoNum type="arabicPeriod"/>
              <a:defRPr sz="1800"/>
            </a:pPr>
            <a:r>
              <a:rPr sz="2000" dirty="0">
                <a:solidFill>
                  <a:srgbClr val="FFFF00"/>
                </a:solidFill>
              </a:rPr>
              <a:t>Yagi/</a:t>
            </a:r>
            <a:r>
              <a:rPr sz="2000" dirty="0" err="1">
                <a:solidFill>
                  <a:srgbClr val="FFFF00"/>
                </a:solidFill>
              </a:rPr>
              <a:t>Uda</a:t>
            </a:r>
            <a:r>
              <a:rPr sz="2000" dirty="0">
                <a:solidFill>
                  <a:srgbClr val="FFFF00"/>
                </a:solidFill>
              </a:rPr>
              <a:t> Design, Part 1: A Different approach, Joe </a:t>
            </a:r>
            <a:r>
              <a:rPr sz="2000" dirty="0" err="1">
                <a:solidFill>
                  <a:srgbClr val="FFFF00"/>
                </a:solidFill>
              </a:rPr>
              <a:t>Reisert</a:t>
            </a:r>
            <a:r>
              <a:rPr sz="2000" dirty="0">
                <a:solidFill>
                  <a:srgbClr val="FFFF00"/>
                </a:solidFill>
              </a:rPr>
              <a:t>, W1JR, PP-49-59, Communications Quarterly, Winter 1998</a:t>
            </a:r>
          </a:p>
          <a:p>
            <a:pPr marL="228600" lvl="0" indent="-228600">
              <a:buSzPct val="100000"/>
              <a:buAutoNum type="arabicPeriod"/>
              <a:defRPr sz="1800"/>
            </a:pPr>
            <a:r>
              <a:rPr sz="2000" dirty="0">
                <a:solidFill>
                  <a:srgbClr val="FFFF00"/>
                </a:solidFill>
              </a:rPr>
              <a:t>Low-Band </a:t>
            </a:r>
            <a:r>
              <a:rPr sz="2000" dirty="0" err="1">
                <a:solidFill>
                  <a:srgbClr val="FFFF00"/>
                </a:solidFill>
              </a:rPr>
              <a:t>DXing</a:t>
            </a:r>
            <a:r>
              <a:rPr sz="2000" dirty="0">
                <a:solidFill>
                  <a:srgbClr val="FFFF00"/>
                </a:solidFill>
              </a:rPr>
              <a:t>, 5th Edition, John </a:t>
            </a:r>
            <a:r>
              <a:rPr sz="2000" dirty="0" err="1">
                <a:solidFill>
                  <a:srgbClr val="FFFF00"/>
                </a:solidFill>
              </a:rPr>
              <a:t>Devoldere</a:t>
            </a:r>
            <a:r>
              <a:rPr sz="2000" dirty="0">
                <a:solidFill>
                  <a:srgbClr val="FFFF00"/>
                </a:solidFill>
              </a:rPr>
              <a:t>, ON4UN</a:t>
            </a:r>
          </a:p>
          <a:p>
            <a:pPr marL="228600" lvl="0" indent="-228600">
              <a:buSzPct val="100000"/>
              <a:buAutoNum type="arabicPeriod"/>
              <a:defRPr sz="1800"/>
            </a:pPr>
            <a:r>
              <a:rPr sz="2000" dirty="0">
                <a:solidFill>
                  <a:srgbClr val="FFFF00"/>
                </a:solidFill>
              </a:rPr>
              <a:t>Simple and Efficient Broadband </a:t>
            </a:r>
            <a:r>
              <a:rPr sz="2000" dirty="0" err="1">
                <a:solidFill>
                  <a:srgbClr val="FFFF00"/>
                </a:solidFill>
              </a:rPr>
              <a:t>Balun</a:t>
            </a:r>
            <a:r>
              <a:rPr sz="2000" dirty="0">
                <a:solidFill>
                  <a:srgbClr val="FFFF00"/>
                </a:solidFill>
              </a:rPr>
              <a:t>, Joe </a:t>
            </a:r>
            <a:r>
              <a:rPr sz="2000" dirty="0" err="1">
                <a:solidFill>
                  <a:srgbClr val="FFFF00"/>
                </a:solidFill>
              </a:rPr>
              <a:t>Reisert</a:t>
            </a:r>
            <a:r>
              <a:rPr sz="2000" dirty="0">
                <a:solidFill>
                  <a:srgbClr val="FFFF00"/>
                </a:solidFill>
              </a:rPr>
              <a:t>, W1JR, Ham Radio Magazine, September 1978, </a:t>
            </a:r>
            <a:r>
              <a:rPr sz="2000" dirty="0" err="1">
                <a:solidFill>
                  <a:srgbClr val="FFFF00"/>
                </a:solidFill>
              </a:rPr>
              <a:t>pg</a:t>
            </a:r>
            <a:r>
              <a:rPr sz="2000" dirty="0">
                <a:solidFill>
                  <a:srgbClr val="FFFF00"/>
                </a:solidFill>
              </a:rPr>
              <a:t> </a:t>
            </a:r>
            <a:r>
              <a:rPr sz="2000" dirty="0" smtClean="0">
                <a:solidFill>
                  <a:srgbClr val="FFFF00"/>
                </a:solidFill>
              </a:rPr>
              <a:t>12</a:t>
            </a:r>
            <a:endParaRPr lang="en-US" sz="2000" dirty="0" smtClean="0">
              <a:solidFill>
                <a:srgbClr val="FFFF00"/>
              </a:solidFill>
            </a:endParaRPr>
          </a:p>
          <a:p>
            <a:pPr marL="228600" lvl="0" indent="-228600">
              <a:buSzPct val="100000"/>
              <a:buAutoNum type="arabicPeriod"/>
              <a:defRPr sz="1800"/>
            </a:pPr>
            <a:r>
              <a:rPr lang="en-US" sz="2000" dirty="0">
                <a:solidFill>
                  <a:srgbClr val="FFFF00"/>
                </a:solidFill>
              </a:rPr>
              <a:t>N6LF </a:t>
            </a:r>
            <a:r>
              <a:rPr lang="en-US" sz="2000" dirty="0" smtClean="0">
                <a:solidFill>
                  <a:srgbClr val="FFFF00"/>
                </a:solidFill>
              </a:rPr>
              <a:t>website: </a:t>
            </a:r>
            <a:r>
              <a:rPr lang="en-US" sz="2000" dirty="0">
                <a:solidFill>
                  <a:srgbClr val="FFFF00"/>
                </a:solidFill>
              </a:rPr>
              <a:t>(</a:t>
            </a:r>
            <a:r>
              <a:rPr lang="en-US" sz="2000" dirty="0">
                <a:solidFill>
                  <a:srgbClr val="FFFF00"/>
                </a:solidFill>
                <a:hlinkClick r:id="rId2"/>
              </a:rPr>
              <a:t>http://www.antennasbyn6lf.com</a:t>
            </a:r>
            <a:r>
              <a:rPr lang="en-US" sz="2000" dirty="0" smtClean="0">
                <a:solidFill>
                  <a:srgbClr val="FFFF00"/>
                </a:solidFill>
                <a:hlinkClick r:id="rId2"/>
              </a:rPr>
              <a:t>/</a:t>
            </a:r>
            <a:r>
              <a:rPr lang="en-US" sz="2000" dirty="0" smtClean="0">
                <a:solidFill>
                  <a:srgbClr val="FFFF00"/>
                </a:solidFill>
              </a:rPr>
              <a:t>)</a:t>
            </a:r>
          </a:p>
          <a:p>
            <a:pPr marL="228600" lvl="0" indent="-228600">
              <a:buSzPct val="100000"/>
              <a:buAutoNum type="arabicPeriod"/>
              <a:defRPr sz="1800"/>
            </a:pPr>
            <a:r>
              <a:rPr lang="en-US" sz="2000" dirty="0">
                <a:solidFill>
                  <a:srgbClr val="FFFF00"/>
                </a:solidFill>
              </a:rPr>
              <a:t>W1HIS </a:t>
            </a:r>
            <a:r>
              <a:rPr lang="en-US" sz="2000" dirty="0" smtClean="0">
                <a:solidFill>
                  <a:srgbClr val="FFFF00"/>
                </a:solidFill>
              </a:rPr>
              <a:t>website: (</a:t>
            </a:r>
            <a:r>
              <a:rPr lang="en-US" sz="2000" dirty="0" smtClean="0">
                <a:solidFill>
                  <a:srgbClr val="FFFF00"/>
                </a:solidFill>
                <a:hlinkClick r:id="rId3"/>
              </a:rPr>
              <a:t>http</a:t>
            </a:r>
            <a:r>
              <a:rPr lang="en-US" sz="2000" dirty="0">
                <a:solidFill>
                  <a:srgbClr val="FFFF00"/>
                </a:solidFill>
                <a:hlinkClick r:id="rId3"/>
              </a:rPr>
              <a:t>://</a:t>
            </a:r>
            <a:r>
              <a:rPr lang="en-US" sz="2000" dirty="0" smtClean="0">
                <a:solidFill>
                  <a:srgbClr val="FFFF00"/>
                </a:solidFill>
                <a:hlinkClick r:id="rId3"/>
              </a:rPr>
              <a:t>www.yccc.org/Articles/W1HIS/CommonModeChokesW1HIS2006Apr06.pdf</a:t>
            </a:r>
            <a:r>
              <a:rPr lang="en-US" sz="2000" dirty="0" smtClean="0">
                <a:solidFill>
                  <a:srgbClr val="FFFF00"/>
                </a:solidFill>
              </a:rPr>
              <a:t>)</a:t>
            </a:r>
          </a:p>
          <a:p>
            <a:pPr marL="228600" lvl="0" indent="-228600">
              <a:buSzPct val="100000"/>
              <a:buAutoNum type="arabicPeriod"/>
              <a:defRPr sz="1800"/>
            </a:pPr>
            <a:r>
              <a:rPr lang="en-US" sz="2000" dirty="0">
                <a:solidFill>
                  <a:srgbClr val="FFFF00"/>
                </a:solidFill>
              </a:rPr>
              <a:t>K9YC </a:t>
            </a:r>
            <a:r>
              <a:rPr lang="en-US" sz="2000" dirty="0" smtClean="0">
                <a:solidFill>
                  <a:srgbClr val="FFFF00"/>
                </a:solidFill>
              </a:rPr>
              <a:t>website</a:t>
            </a:r>
            <a:r>
              <a:rPr lang="en-US" sz="2000" dirty="0">
                <a:solidFill>
                  <a:srgbClr val="FFFF00"/>
                </a:solidFill>
              </a:rPr>
              <a:t>: (http://</a:t>
            </a:r>
            <a:r>
              <a:rPr lang="en-US" sz="2000" dirty="0" smtClean="0">
                <a:solidFill>
                  <a:srgbClr val="FFFF00"/>
                </a:solidFill>
              </a:rPr>
              <a:t>audiosystemsgroup.com/RFI-Ham.pdf)</a:t>
            </a:r>
            <a:endParaRPr sz="2000" dirty="0">
              <a:solidFill>
                <a:srgbClr val="FFFF00"/>
              </a:solidFill>
            </a:endParaRPr>
          </a:p>
          <a:p>
            <a:pPr lvl="0">
              <a:defRPr sz="1800"/>
            </a:pPr>
            <a:endParaRPr sz="2000" dirty="0">
              <a:solidFill>
                <a:srgbClr val="FFFF00"/>
              </a:solidFill>
            </a:endParaRPr>
          </a:p>
          <a:p>
            <a:pPr lvl="0">
              <a:defRPr sz="1800"/>
            </a:pPr>
            <a:r>
              <a:rPr sz="2000" dirty="0">
                <a:solidFill>
                  <a:srgbClr val="FFFF00"/>
                </a:solidFill>
              </a:rPr>
              <a:t>Many thanks to Ned Stearns, AA7A for his original presentation of this material and his assistance in updating the material.</a:t>
            </a:r>
          </a:p>
          <a:p>
            <a:pPr lvl="0">
              <a:defRPr sz="1800"/>
            </a:pPr>
            <a:endParaRPr sz="2000" dirty="0">
              <a:solidFill>
                <a:srgbClr val="FFFF00"/>
              </a:solidFill>
            </a:endParaRPr>
          </a:p>
          <a:p>
            <a:pPr lvl="0">
              <a:defRPr sz="1800"/>
            </a:pPr>
            <a:r>
              <a:rPr sz="2000" dirty="0">
                <a:solidFill>
                  <a:srgbClr val="FFFF00"/>
                </a:solidFill>
              </a:rPr>
              <a:t>Joe </a:t>
            </a:r>
            <a:r>
              <a:rPr sz="2000" dirty="0" err="1">
                <a:solidFill>
                  <a:srgbClr val="FFFF00"/>
                </a:solidFill>
              </a:rPr>
              <a:t>Reisert</a:t>
            </a:r>
            <a:r>
              <a:rPr sz="2000" dirty="0">
                <a:solidFill>
                  <a:srgbClr val="FFFF00"/>
                </a:solidFill>
              </a:rPr>
              <a:t>, W1JR, revised </a:t>
            </a:r>
            <a:r>
              <a:rPr lang="en-US" sz="2000" dirty="0" smtClean="0">
                <a:solidFill>
                  <a:srgbClr val="FFFF00"/>
                </a:solidFill>
              </a:rPr>
              <a:t>26</a:t>
            </a:r>
            <a:r>
              <a:rPr sz="2000" dirty="0" smtClean="0">
                <a:solidFill>
                  <a:srgbClr val="FFFF00"/>
                </a:solidFill>
              </a:rPr>
              <a:t> </a:t>
            </a:r>
            <a:r>
              <a:rPr sz="2000" dirty="0">
                <a:solidFill>
                  <a:srgbClr val="FFFF00"/>
                </a:solidFill>
              </a:rPr>
              <a:t>June, 2014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image5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80238" y="4939241"/>
            <a:ext cx="1795462" cy="1095376"/>
          </a:xfrm>
          <a:prstGeom prst="rect">
            <a:avLst/>
          </a:prstGeom>
          <a:ln>
            <a:solidFill/>
            <a:miter/>
          </a:ln>
        </p:spPr>
      </p:pic>
      <p:pic>
        <p:nvPicPr>
          <p:cNvPr id="98" name="image6.png"/>
          <p:cNvPicPr/>
          <p:nvPr/>
        </p:nvPicPr>
        <p:blipFill>
          <a:blip r:embed="rId3">
            <a:extLst/>
          </a:blip>
          <a:srcRect b="23099"/>
          <a:stretch>
            <a:fillRect/>
          </a:stretch>
        </p:blipFill>
        <p:spPr>
          <a:xfrm>
            <a:off x="1237175" y="1576700"/>
            <a:ext cx="3438525" cy="632573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image7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81950" y="2446340"/>
            <a:ext cx="793750" cy="1090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image8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723199" y="3776133"/>
            <a:ext cx="952501" cy="952501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Shape 101"/>
          <p:cNvSpPr/>
          <p:nvPr/>
        </p:nvSpPr>
        <p:spPr>
          <a:xfrm>
            <a:off x="4802851" y="1659468"/>
            <a:ext cx="1490150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/>
            </a:lvl1pPr>
          </a:lstStyle>
          <a:p>
            <a:pPr lvl="0">
              <a:defRPr sz="1800"/>
            </a:pPr>
            <a:r>
              <a:rPr sz="2800" dirty="0">
                <a:solidFill>
                  <a:srgbClr val="FFFF00"/>
                </a:solidFill>
              </a:rPr>
              <a:t>  Radios</a:t>
            </a:r>
          </a:p>
        </p:txBody>
      </p:sp>
      <p:sp>
        <p:nvSpPr>
          <p:cNvPr id="102" name="Shape 102"/>
          <p:cNvSpPr/>
          <p:nvPr/>
        </p:nvSpPr>
        <p:spPr>
          <a:xfrm>
            <a:off x="4802851" y="2818869"/>
            <a:ext cx="1930976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/>
            </a:lvl1pPr>
          </a:lstStyle>
          <a:p>
            <a:pPr lvl="0">
              <a:defRPr sz="1800"/>
            </a:pPr>
            <a:r>
              <a:rPr sz="2800">
                <a:solidFill>
                  <a:srgbClr val="FFFF00"/>
                </a:solidFill>
              </a:rPr>
              <a:t>  Antennas</a:t>
            </a:r>
          </a:p>
        </p:txBody>
      </p:sp>
      <p:sp>
        <p:nvSpPr>
          <p:cNvPr id="103" name="Shape 103"/>
          <p:cNvSpPr/>
          <p:nvPr/>
        </p:nvSpPr>
        <p:spPr>
          <a:xfrm>
            <a:off x="4802852" y="3979335"/>
            <a:ext cx="4264948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/>
            </a:lvl1pPr>
          </a:lstStyle>
          <a:p>
            <a:pPr lvl="0">
              <a:defRPr sz="1800"/>
            </a:pPr>
            <a:r>
              <a:rPr sz="2800">
                <a:solidFill>
                  <a:srgbClr val="FFFF00"/>
                </a:solidFill>
              </a:rPr>
              <a:t>  Other Station Elements</a:t>
            </a:r>
          </a:p>
        </p:txBody>
      </p:sp>
      <p:sp>
        <p:nvSpPr>
          <p:cNvPr id="104" name="Shape 104"/>
          <p:cNvSpPr/>
          <p:nvPr/>
        </p:nvSpPr>
        <p:spPr>
          <a:xfrm>
            <a:off x="4802852" y="5113871"/>
            <a:ext cx="2788582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/>
            </a:lvl1pPr>
          </a:lstStyle>
          <a:p>
            <a:pPr lvl="0">
              <a:defRPr sz="1800"/>
            </a:pPr>
            <a:r>
              <a:rPr sz="2800">
                <a:solidFill>
                  <a:srgbClr val="FFFF00"/>
                </a:solidFill>
              </a:rPr>
              <a:t>  Station Layout</a:t>
            </a:r>
          </a:p>
        </p:txBody>
      </p:sp>
      <p:sp>
        <p:nvSpPr>
          <p:cNvPr id="11" name="Shape 92"/>
          <p:cNvSpPr txBox="1">
            <a:spLocks/>
          </p:cNvSpPr>
          <p:nvPr/>
        </p:nvSpPr>
        <p:spPr>
          <a:xfrm>
            <a:off x="76200" y="457200"/>
            <a:ext cx="3429000" cy="533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 sz="1800"/>
            </a:pP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3" name="Shape 92"/>
          <p:cNvSpPr txBox="1">
            <a:spLocks/>
          </p:cNvSpPr>
          <p:nvPr/>
        </p:nvSpPr>
        <p:spPr>
          <a:xfrm>
            <a:off x="228600" y="533400"/>
            <a:ext cx="3429000" cy="533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107" charset="-128"/>
                <a:cs typeface="ＭＳ Ｐゴシック" pitchFamily="-107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 sz="1800"/>
            </a:pPr>
            <a:r>
              <a:rPr lang="en-US" sz="2400" b="1" dirty="0" smtClean="0">
                <a:solidFill>
                  <a:schemeClr val="bg1"/>
                </a:solidFill>
              </a:rPr>
              <a:t>Topics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/>
          </p:cNvSpPr>
          <p:nvPr>
            <p:ph type="body" idx="4294967295"/>
          </p:nvPr>
        </p:nvSpPr>
        <p:spPr>
          <a:xfrm>
            <a:off x="495300" y="1371600"/>
            <a:ext cx="7734300" cy="45339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spcBef>
                <a:spcPts val="1400"/>
              </a:spcBef>
              <a:defRPr sz="1800"/>
            </a:pPr>
            <a:r>
              <a:rPr sz="24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Critical receiver requirement</a:t>
            </a:r>
          </a:p>
          <a:p>
            <a:pPr marL="117475" lvl="1" indent="339725">
              <a:spcBef>
                <a:spcPts val="600"/>
              </a:spcBef>
              <a:defRPr sz="1800"/>
            </a:pPr>
            <a:r>
              <a:rPr sz="24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Sensitivity</a:t>
            </a:r>
          </a:p>
          <a:p>
            <a:pPr marL="117475" lvl="1" indent="339725">
              <a:spcBef>
                <a:spcPts val="600"/>
              </a:spcBef>
              <a:defRPr sz="1800"/>
            </a:pPr>
            <a:r>
              <a:rPr sz="24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Selectivity</a:t>
            </a:r>
          </a:p>
          <a:p>
            <a:pPr marL="117475" lvl="1" indent="339725">
              <a:spcBef>
                <a:spcPts val="600"/>
              </a:spcBef>
              <a:defRPr sz="1800"/>
            </a:pPr>
            <a:r>
              <a:rPr sz="24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Dynamic range</a:t>
            </a:r>
          </a:p>
          <a:p>
            <a:pPr marL="117475" lvl="1" indent="339725">
              <a:spcBef>
                <a:spcPts val="600"/>
              </a:spcBef>
              <a:defRPr sz="1800"/>
            </a:pPr>
            <a:r>
              <a:rPr sz="24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Split frequency operation</a:t>
            </a:r>
          </a:p>
          <a:p>
            <a:pPr lvl="0">
              <a:spcBef>
                <a:spcPts val="1400"/>
              </a:spcBef>
              <a:defRPr sz="1800"/>
            </a:pPr>
            <a:r>
              <a:rPr sz="24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Advanced capability</a:t>
            </a:r>
          </a:p>
          <a:p>
            <a:pPr marL="117475" lvl="1" indent="339725">
              <a:spcBef>
                <a:spcPts val="600"/>
              </a:spcBef>
              <a:defRPr sz="1800"/>
            </a:pPr>
            <a:r>
              <a:rPr sz="24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Second receiver or sub-receiver</a:t>
            </a:r>
          </a:p>
          <a:p>
            <a:pPr marL="117475" lvl="1" indent="339725">
              <a:spcBef>
                <a:spcPts val="600"/>
              </a:spcBef>
              <a:defRPr sz="1800"/>
            </a:pPr>
            <a:r>
              <a:rPr sz="24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Diversity </a:t>
            </a:r>
            <a:r>
              <a:rPr sz="2400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reception</a:t>
            </a:r>
            <a:r>
              <a:rPr lang="en-US" sz="2400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. External RX ant.</a:t>
            </a:r>
            <a:endParaRPr sz="240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7475" lvl="1" indent="339725">
              <a:spcBef>
                <a:spcPts val="600"/>
              </a:spcBef>
              <a:defRPr sz="1800"/>
            </a:pPr>
            <a:r>
              <a:rPr sz="2400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Panadapter</a:t>
            </a:r>
            <a:r>
              <a:rPr sz="24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displays</a:t>
            </a:r>
          </a:p>
          <a:p>
            <a:pPr marL="117475" lvl="1" indent="339725">
              <a:spcBef>
                <a:spcPts val="600"/>
              </a:spcBef>
              <a:defRPr sz="1800"/>
            </a:pPr>
            <a:r>
              <a:rPr sz="24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Software Defined Radios (SDR)</a:t>
            </a:r>
          </a:p>
        </p:txBody>
      </p:sp>
      <p:pic>
        <p:nvPicPr>
          <p:cNvPr id="107" name="image9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91200" y="3505200"/>
            <a:ext cx="2709863" cy="1781176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Shape 109"/>
          <p:cNvSpPr/>
          <p:nvPr/>
        </p:nvSpPr>
        <p:spPr>
          <a:xfrm>
            <a:off x="304800" y="457200"/>
            <a:ext cx="4437066" cy="452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1060" tIns="41060" rIns="41060" bIns="41060" anchor="b">
            <a:spAutoFit/>
          </a:bodyPr>
          <a:lstStyle>
            <a:lvl1pPr>
              <a:defRPr sz="2400"/>
            </a:lvl1pPr>
          </a:lstStyle>
          <a:p>
            <a:pPr lvl="0">
              <a:defRPr sz="1800"/>
            </a:pPr>
            <a:r>
              <a:rPr sz="2400" b="1" dirty="0">
                <a:solidFill>
                  <a:schemeClr val="bg1"/>
                </a:solidFill>
              </a:rPr>
              <a:t>Radio Equipment - Receivers</a:t>
            </a:r>
          </a:p>
        </p:txBody>
      </p:sp>
      <p:pic>
        <p:nvPicPr>
          <p:cNvPr id="13" name="image10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91125" y="1795462"/>
            <a:ext cx="3562350" cy="128587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1"/>
          <p:cNvSpPr/>
          <p:nvPr/>
        </p:nvSpPr>
        <p:spPr>
          <a:xfrm>
            <a:off x="6105525" y="2516981"/>
            <a:ext cx="347663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6136366" y="2531256"/>
            <a:ext cx="290512" cy="288132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rgbClr val="3B3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~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/>
          </p:cNvSpPr>
          <p:nvPr>
            <p:ph type="body" idx="4294967295"/>
          </p:nvPr>
        </p:nvSpPr>
        <p:spPr>
          <a:xfrm>
            <a:off x="666750" y="1524000"/>
            <a:ext cx="4895850" cy="4533900"/>
          </a:xfrm>
          <a:prstGeom prst="rect">
            <a:avLst/>
          </a:prstGeom>
        </p:spPr>
        <p:txBody>
          <a:bodyPr lIns="0" tIns="0" rIns="0" bIns="0">
            <a:normAutofit lnSpcReduction="10000"/>
          </a:bodyPr>
          <a:lstStyle/>
          <a:p>
            <a:pPr lvl="0">
              <a:spcBef>
                <a:spcPts val="1400"/>
              </a:spcBef>
              <a:defRPr sz="1800"/>
            </a:pPr>
            <a:r>
              <a:rPr sz="24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Roofing Filters</a:t>
            </a:r>
          </a:p>
          <a:p>
            <a:pPr marL="117475" lvl="1" indent="339725">
              <a:spcBef>
                <a:spcPts val="1400"/>
              </a:spcBef>
              <a:defRPr sz="1800"/>
            </a:pPr>
            <a:r>
              <a:rPr sz="24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Limits power applied to non-linear receiver elements</a:t>
            </a:r>
          </a:p>
          <a:p>
            <a:pPr lvl="0">
              <a:spcBef>
                <a:spcPts val="1400"/>
              </a:spcBef>
              <a:defRPr sz="1800"/>
            </a:pPr>
            <a:r>
              <a:rPr sz="24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Digital Signal Processing</a:t>
            </a:r>
          </a:p>
          <a:p>
            <a:pPr marL="117475" lvl="1" indent="339725">
              <a:spcBef>
                <a:spcPts val="1400"/>
              </a:spcBef>
              <a:defRPr sz="1800"/>
            </a:pPr>
            <a:r>
              <a:rPr sz="2400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Bandpass</a:t>
            </a:r>
            <a:r>
              <a:rPr sz="24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filters</a:t>
            </a:r>
          </a:p>
          <a:p>
            <a:pPr marL="117475" lvl="1" indent="339725">
              <a:spcBef>
                <a:spcPts val="1400"/>
              </a:spcBef>
              <a:defRPr sz="1800"/>
            </a:pPr>
            <a:r>
              <a:rPr sz="2400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Bandpass</a:t>
            </a:r>
            <a:r>
              <a:rPr sz="24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tuning.</a:t>
            </a:r>
          </a:p>
          <a:p>
            <a:pPr marL="117475" lvl="1" indent="339725">
              <a:spcBef>
                <a:spcPts val="1400"/>
              </a:spcBef>
              <a:defRPr sz="1800"/>
            </a:pPr>
            <a:r>
              <a:rPr sz="24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Notch filters</a:t>
            </a:r>
          </a:p>
          <a:p>
            <a:pPr marL="117475" lvl="1" indent="339725">
              <a:spcBef>
                <a:spcPts val="1400"/>
              </a:spcBef>
              <a:defRPr sz="1800"/>
            </a:pPr>
            <a:r>
              <a:rPr sz="24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Noise Reduction algorithms</a:t>
            </a:r>
          </a:p>
          <a:p>
            <a:pPr marL="117475" lvl="1" indent="339725">
              <a:spcBef>
                <a:spcPts val="1400"/>
              </a:spcBef>
              <a:defRPr sz="1800"/>
            </a:pPr>
            <a:r>
              <a:rPr sz="24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Noise Blanking</a:t>
            </a:r>
          </a:p>
        </p:txBody>
      </p:sp>
      <p:pic>
        <p:nvPicPr>
          <p:cNvPr id="112" name="image1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32424" y="1219200"/>
            <a:ext cx="3244851" cy="1600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image12.png"/>
          <p:cNvPicPr/>
          <p:nvPr/>
        </p:nvPicPr>
        <p:blipFill>
          <a:blip r:embed="rId3">
            <a:extLst/>
          </a:blip>
          <a:srcRect b="19531"/>
          <a:stretch>
            <a:fillRect/>
          </a:stretch>
        </p:blipFill>
        <p:spPr>
          <a:xfrm>
            <a:off x="5546724" y="3095624"/>
            <a:ext cx="3140076" cy="2270127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Shape 114"/>
          <p:cNvSpPr/>
          <p:nvPr/>
        </p:nvSpPr>
        <p:spPr>
          <a:xfrm>
            <a:off x="533400" y="462146"/>
            <a:ext cx="3412330" cy="452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1060" tIns="41060" rIns="41060" bIns="41060" anchor="b">
            <a:spAutoFit/>
          </a:bodyPr>
          <a:lstStyle>
            <a:lvl1pPr>
              <a:defRPr sz="2400"/>
            </a:lvl1pPr>
          </a:lstStyle>
          <a:p>
            <a:pPr lvl="0">
              <a:defRPr sz="1800"/>
            </a:pPr>
            <a:r>
              <a:rPr sz="2400" b="1" dirty="0">
                <a:solidFill>
                  <a:schemeClr val="bg1"/>
                </a:solidFill>
              </a:rPr>
              <a:t>Receiver Selectivity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/>
        </p:nvSpPr>
        <p:spPr>
          <a:xfrm>
            <a:off x="457200" y="457200"/>
            <a:ext cx="3902075" cy="452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1060" tIns="41060" rIns="41060" bIns="41060" anchor="b">
            <a:spAutoFit/>
          </a:bodyPr>
          <a:lstStyle>
            <a:lvl1pPr>
              <a:defRPr sz="2400"/>
            </a:lvl1pPr>
          </a:lstStyle>
          <a:p>
            <a:pPr lvl="0">
              <a:defRPr sz="1800"/>
            </a:pPr>
            <a:r>
              <a:rPr sz="2400" b="1" dirty="0">
                <a:solidFill>
                  <a:schemeClr val="bg1"/>
                </a:solidFill>
              </a:rPr>
              <a:t>Receiver Dynamic Range</a:t>
            </a:r>
          </a:p>
        </p:txBody>
      </p:sp>
      <p:sp>
        <p:nvSpPr>
          <p:cNvPr id="117" name="Shape 117"/>
          <p:cNvSpPr/>
          <p:nvPr/>
        </p:nvSpPr>
        <p:spPr>
          <a:xfrm>
            <a:off x="396875" y="1666875"/>
            <a:ext cx="4310592" cy="32489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1060" tIns="41060" rIns="41060" bIns="41060">
            <a:spAutoFit/>
          </a:bodyPr>
          <a:lstStyle/>
          <a:p>
            <a:pPr lvl="0" defTabSz="814387">
              <a:lnSpc>
                <a:spcPct val="95000"/>
              </a:lnSpc>
              <a:spcBef>
                <a:spcPts val="1400"/>
              </a:spcBef>
              <a:buClr>
                <a:srgbClr val="339999"/>
              </a:buClr>
              <a:buSzPct val="100000"/>
              <a:defRPr sz="1800"/>
            </a:pPr>
            <a:r>
              <a:rPr sz="24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One simple definition: Blocking Dynamic Range</a:t>
            </a:r>
          </a:p>
          <a:p>
            <a:pPr marL="506693" lvl="2" indent="-166968" defTabSz="814387">
              <a:lnSpc>
                <a:spcPct val="95000"/>
              </a:lnSpc>
              <a:spcBef>
                <a:spcPts val="1400"/>
              </a:spcBef>
              <a:buClr>
                <a:srgbClr val="339999"/>
              </a:buClr>
              <a:buSzPct val="100000"/>
              <a:buFont typeface="Arial"/>
              <a:buChar char="•"/>
              <a:defRPr sz="1800"/>
            </a:pPr>
            <a:r>
              <a:rPr sz="24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Copy a weak signal simultaneously with a high level, off-channel signal</a:t>
            </a:r>
          </a:p>
          <a:p>
            <a:pPr marL="506693" lvl="2" indent="-166968" defTabSz="814387">
              <a:lnSpc>
                <a:spcPct val="95000"/>
              </a:lnSpc>
              <a:spcBef>
                <a:spcPts val="1400"/>
              </a:spcBef>
              <a:buClr>
                <a:srgbClr val="339999"/>
              </a:buClr>
              <a:buSzPct val="100000"/>
              <a:buFont typeface="Arial"/>
              <a:buChar char="•"/>
              <a:defRPr sz="1800"/>
            </a:pPr>
            <a:r>
              <a:rPr sz="24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Ratio of signal amplitudes at point when degradation of weak signal starts </a:t>
            </a:r>
          </a:p>
        </p:txBody>
      </p:sp>
      <p:graphicFrame>
        <p:nvGraphicFramePr>
          <p:cNvPr id="118" name="Table 118"/>
          <p:cNvGraphicFramePr/>
          <p:nvPr/>
        </p:nvGraphicFramePr>
        <p:xfrm>
          <a:off x="4924954" y="2333629"/>
          <a:ext cx="3681412" cy="222504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2357437"/>
                <a:gridCol w="1323975"/>
              </a:tblGrid>
              <a:tr h="370840">
                <a:tc>
                  <a:txBody>
                    <a:bodyPr/>
                    <a:lstStyle/>
                    <a:p>
                      <a:pPr lvl="0" algn="l" defTabSz="457200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FF"/>
                          </a:solidFill>
                          <a:latin typeface="Arial Bold"/>
                          <a:ea typeface="Arial Bold"/>
                          <a:cs typeface="Arial Bold"/>
                        </a:rPr>
                        <a:t>Radio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lvl="0" algn="l" defTabSz="457200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FF"/>
                          </a:solidFill>
                          <a:latin typeface="Arial Bold"/>
                          <a:ea typeface="Arial Bold"/>
                          <a:cs typeface="Arial Bold"/>
                        </a:rPr>
                        <a:t>BDR, dB</a:t>
                      </a:r>
                    </a:p>
                  </a:txBody>
                  <a:tcPr marL="45720" marR="4572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lvl="0" algn="l" defTabSz="457200">
                        <a:defRPr sz="1800" b="0" i="0"/>
                      </a:pPr>
                      <a:r>
                        <a:rPr b="1" i="1">
                          <a:sym typeface="Arial"/>
                        </a:rPr>
                        <a:t>Elecraft K3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r>
                        <a:rPr b="1" i="1">
                          <a:sym typeface="Arial"/>
                        </a:rPr>
                        <a:t>139</a:t>
                      </a:r>
                    </a:p>
                  </a:txBody>
                  <a:tcPr marL="45720" marR="4572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lvl="0" algn="l" defTabSz="457200">
                        <a:defRPr sz="1800" b="0" i="0"/>
                      </a:pPr>
                      <a:r>
                        <a:rPr b="1" i="1">
                          <a:sym typeface="Arial"/>
                        </a:rPr>
                        <a:t>Ten Tec Orion II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r>
                        <a:rPr b="1" i="1">
                          <a:sym typeface="Arial"/>
                        </a:rPr>
                        <a:t>136</a:t>
                      </a:r>
                    </a:p>
                  </a:txBody>
                  <a:tcPr marL="45720" marR="4572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lvl="0" algn="l" defTabSz="457200">
                        <a:defRPr sz="1800" b="0" i="0"/>
                      </a:pPr>
                      <a:r>
                        <a:rPr b="1" i="1">
                          <a:sym typeface="Arial"/>
                        </a:rPr>
                        <a:t>Yaesu FTdx9000D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r>
                        <a:rPr b="1" i="1">
                          <a:sym typeface="Arial"/>
                        </a:rPr>
                        <a:t>127</a:t>
                      </a:r>
                    </a:p>
                  </a:txBody>
                  <a:tcPr marL="45720" marR="4572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lvl="0" algn="l" defTabSz="457200">
                        <a:defRPr sz="1800" b="0" i="0"/>
                      </a:pPr>
                      <a:r>
                        <a:rPr b="1" i="1">
                          <a:sym typeface="Arial"/>
                        </a:rPr>
                        <a:t>ICOM IC-7800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r>
                        <a:rPr b="1" i="1">
                          <a:sym typeface="Arial"/>
                        </a:rPr>
                        <a:t>115</a:t>
                      </a:r>
                    </a:p>
                  </a:txBody>
                  <a:tcPr marL="45720" marR="4572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lvl="0" algn="l" defTabSz="457200">
                        <a:defRPr sz="1800" b="0" i="0"/>
                      </a:pPr>
                      <a:r>
                        <a:rPr b="1" i="1">
                          <a:sym typeface="Arial"/>
                        </a:rPr>
                        <a:t>ICOM IC-756PROIII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r>
                        <a:rPr b="1" i="1">
                          <a:sym typeface="Arial"/>
                        </a:rPr>
                        <a:t>101</a:t>
                      </a:r>
                    </a:p>
                  </a:txBody>
                  <a:tcPr marL="45720" marR="45720" horzOverflow="overflow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/>
          </p:cNvSpPr>
          <p:nvPr>
            <p:ph type="body" idx="4294967295"/>
          </p:nvPr>
        </p:nvSpPr>
        <p:spPr>
          <a:xfrm>
            <a:off x="533400" y="990600"/>
            <a:ext cx="8140700" cy="412432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5249" lvl="0" indent="-215249" defTabSz="741093">
              <a:spcBef>
                <a:spcPts val="1000"/>
              </a:spcBef>
              <a:defRPr sz="1800"/>
            </a:pPr>
            <a:r>
              <a:rPr sz="20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Power level  </a:t>
            </a:r>
          </a:p>
          <a:p>
            <a:pPr marL="106902" lvl="1" indent="309149" defTabSz="741093">
              <a:spcBef>
                <a:spcPts val="1000"/>
              </a:spcBef>
              <a:defRPr sz="1800"/>
            </a:pPr>
            <a:r>
              <a:rPr sz="20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Heat is at the root of most component failures</a:t>
            </a:r>
          </a:p>
          <a:p>
            <a:pPr marL="106902" lvl="1" indent="309149" defTabSz="741093">
              <a:spcBef>
                <a:spcPts val="1000"/>
              </a:spcBef>
              <a:defRPr sz="1800"/>
            </a:pPr>
            <a:r>
              <a:rPr sz="20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Consider operating radios well below maximum power levels</a:t>
            </a:r>
          </a:p>
          <a:p>
            <a:pPr marL="215249" lvl="0" indent="-215249" defTabSz="741093">
              <a:spcBef>
                <a:spcPts val="1000"/>
              </a:spcBef>
              <a:defRPr sz="1800"/>
            </a:pPr>
            <a:r>
              <a:rPr lang="en-US" sz="2000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sz="2000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utput </a:t>
            </a:r>
            <a:r>
              <a:rPr sz="20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power and VSWR meter</a:t>
            </a:r>
          </a:p>
          <a:p>
            <a:pPr marL="215249" lvl="0" indent="-215249" defTabSz="741093">
              <a:spcBef>
                <a:spcPts val="1000"/>
              </a:spcBef>
              <a:defRPr sz="1800"/>
            </a:pPr>
            <a:r>
              <a:rPr sz="20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Quality – How good (or wide) is your signal?</a:t>
            </a:r>
          </a:p>
          <a:p>
            <a:pPr marL="106902" lvl="1" indent="309149" defTabSz="741093">
              <a:spcBef>
                <a:spcPts val="1000"/>
              </a:spcBef>
              <a:defRPr sz="1800"/>
            </a:pPr>
            <a:r>
              <a:rPr sz="20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Undesirable sidebands – clicks or </a:t>
            </a:r>
            <a:r>
              <a:rPr lang="en-US" sz="2000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phase</a:t>
            </a:r>
            <a:r>
              <a:rPr sz="2000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0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noise will get you noticed</a:t>
            </a:r>
          </a:p>
          <a:p>
            <a:pPr marL="106902" lvl="1" indent="309149" defTabSz="741093">
              <a:spcBef>
                <a:spcPts val="1000"/>
              </a:spcBef>
              <a:defRPr sz="1800"/>
            </a:pPr>
            <a:r>
              <a:rPr sz="20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Reduce audio </a:t>
            </a:r>
            <a:r>
              <a:rPr sz="2000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distortion</a:t>
            </a:r>
            <a:r>
              <a:rPr lang="en-US" sz="2000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r>
              <a:rPr sz="2000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0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audio processing may result in higher </a:t>
            </a:r>
            <a:r>
              <a:rPr sz="2000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average</a:t>
            </a:r>
            <a:r>
              <a:rPr lang="en-US" sz="2000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sz="2000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power </a:t>
            </a:r>
            <a:r>
              <a:rPr sz="20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but can result in </a:t>
            </a:r>
            <a:r>
              <a:rPr sz="2000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lower</a:t>
            </a:r>
            <a:r>
              <a:rPr lang="en-US" sz="2000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intelligibility.</a:t>
            </a:r>
          </a:p>
          <a:p>
            <a:pPr marL="106902" lvl="1" indent="309149" defTabSz="741093">
              <a:spcBef>
                <a:spcPts val="1000"/>
              </a:spcBef>
              <a:defRPr sz="1800"/>
            </a:pPr>
            <a:r>
              <a:rPr sz="2000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Consider </a:t>
            </a:r>
            <a:r>
              <a:rPr sz="20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covering all the operating modes</a:t>
            </a:r>
          </a:p>
          <a:p>
            <a:pPr marL="215249" lvl="0" indent="-215249" defTabSz="741093">
              <a:spcBef>
                <a:spcPts val="1000"/>
              </a:spcBef>
              <a:defRPr sz="1800"/>
            </a:pPr>
            <a:r>
              <a:rPr sz="20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      Traditional  modes (CW, SSB, AM, RTTY) are native</a:t>
            </a:r>
          </a:p>
          <a:p>
            <a:pPr marL="215249" lvl="0" indent="-215249" defTabSz="741093">
              <a:spcBef>
                <a:spcPts val="1000"/>
              </a:spcBef>
              <a:defRPr sz="1800"/>
            </a:pPr>
            <a:r>
              <a:rPr sz="20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      New modes (e.g. PSK31, JT65) may require external modems     </a:t>
            </a:r>
          </a:p>
        </p:txBody>
      </p:sp>
      <p:sp>
        <p:nvSpPr>
          <p:cNvPr id="121" name="Shape 121"/>
          <p:cNvSpPr/>
          <p:nvPr/>
        </p:nvSpPr>
        <p:spPr>
          <a:xfrm>
            <a:off x="457200" y="457200"/>
            <a:ext cx="5351466" cy="452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1060" tIns="41060" rIns="41060" bIns="41060" anchor="b">
            <a:spAutoFit/>
          </a:bodyPr>
          <a:lstStyle>
            <a:lvl1pPr>
              <a:defRPr sz="2400"/>
            </a:lvl1pPr>
          </a:lstStyle>
          <a:p>
            <a:pPr lvl="0">
              <a:defRPr sz="1800"/>
            </a:pPr>
            <a:r>
              <a:rPr sz="2400" dirty="0">
                <a:solidFill>
                  <a:schemeClr val="bg1"/>
                </a:solidFill>
              </a:rPr>
              <a:t>Transmitter - Critical Requirements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/>
          </p:cNvSpPr>
          <p:nvPr>
            <p:ph type="body" idx="4294967295"/>
          </p:nvPr>
        </p:nvSpPr>
        <p:spPr>
          <a:xfrm>
            <a:off x="609600" y="1371600"/>
            <a:ext cx="8183562" cy="4213225"/>
          </a:xfrm>
          <a:prstGeom prst="rect">
            <a:avLst/>
          </a:prstGeom>
        </p:spPr>
        <p:txBody>
          <a:bodyPr lIns="0" tIns="0" rIns="0" bIns="0">
            <a:normAutofit lnSpcReduction="10000"/>
          </a:bodyPr>
          <a:lstStyle/>
          <a:p>
            <a:pPr lvl="0">
              <a:spcBef>
                <a:spcPts val="1400"/>
              </a:spcBef>
              <a:defRPr sz="1800"/>
            </a:pPr>
            <a:r>
              <a:rPr sz="24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General characteristics (Ref. 2)</a:t>
            </a:r>
          </a:p>
          <a:p>
            <a:pPr marL="117475" lvl="1" indent="339725">
              <a:lnSpc>
                <a:spcPct val="75000"/>
              </a:lnSpc>
              <a:spcBef>
                <a:spcPts val="1400"/>
              </a:spcBef>
              <a:defRPr sz="1800"/>
            </a:pPr>
            <a:r>
              <a:rPr sz="24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Antennas are the best investment in your station</a:t>
            </a:r>
          </a:p>
          <a:p>
            <a:pPr marL="117475" lvl="1" indent="339725">
              <a:lnSpc>
                <a:spcPct val="75000"/>
              </a:lnSpc>
              <a:spcBef>
                <a:spcPts val="1400"/>
              </a:spcBef>
              <a:defRPr sz="1800"/>
            </a:pPr>
            <a:r>
              <a:rPr sz="24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Efficient antennas are likely to be narrowband</a:t>
            </a:r>
          </a:p>
          <a:p>
            <a:pPr marL="117475" lvl="1" indent="339725">
              <a:lnSpc>
                <a:spcPct val="75000"/>
              </a:lnSpc>
              <a:spcBef>
                <a:spcPts val="1400"/>
              </a:spcBef>
              <a:defRPr sz="1800"/>
            </a:pPr>
            <a:r>
              <a:rPr sz="24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Reliability can be as important as performance</a:t>
            </a:r>
          </a:p>
          <a:p>
            <a:pPr marL="117475" lvl="1" indent="339725">
              <a:lnSpc>
                <a:spcPct val="75000"/>
              </a:lnSpc>
              <a:spcBef>
                <a:spcPts val="1400"/>
              </a:spcBef>
              <a:defRPr sz="1800"/>
            </a:pPr>
            <a:r>
              <a:rPr sz="24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Requirements related to effective </a:t>
            </a:r>
            <a:r>
              <a:rPr sz="2400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DXing</a:t>
            </a:r>
            <a:endParaRPr sz="240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7475" lvl="0" indent="-117475">
              <a:lnSpc>
                <a:spcPct val="75000"/>
              </a:lnSpc>
              <a:spcBef>
                <a:spcPts val="1400"/>
              </a:spcBef>
              <a:defRPr sz="1800"/>
            </a:pPr>
            <a:r>
              <a:rPr sz="24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Higher antennas work DX better than lower ones</a:t>
            </a:r>
          </a:p>
          <a:p>
            <a:pPr marL="117475" lvl="1" indent="339725">
              <a:lnSpc>
                <a:spcPct val="75000"/>
              </a:lnSpc>
              <a:spcBef>
                <a:spcPts val="1400"/>
              </a:spcBef>
              <a:defRPr sz="1800"/>
            </a:pPr>
            <a:r>
              <a:rPr sz="24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Pattern matching propagation path to DX (Ref. 1)</a:t>
            </a:r>
          </a:p>
          <a:p>
            <a:pPr marL="117475" lvl="1" indent="339725">
              <a:lnSpc>
                <a:spcPct val="75000"/>
              </a:lnSpc>
              <a:spcBef>
                <a:spcPts val="1400"/>
              </a:spcBef>
              <a:defRPr sz="1800"/>
            </a:pPr>
            <a:r>
              <a:rPr sz="24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Pattern reducing effects of interference</a:t>
            </a:r>
          </a:p>
          <a:p>
            <a:pPr marL="117475" lvl="1" indent="339725">
              <a:lnSpc>
                <a:spcPct val="75000"/>
              </a:lnSpc>
              <a:spcBef>
                <a:spcPts val="1400"/>
              </a:spcBef>
              <a:defRPr sz="1800"/>
            </a:pPr>
            <a:r>
              <a:rPr lang="en-US" sz="2400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sz="2400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ransmission </a:t>
            </a:r>
            <a:r>
              <a:rPr sz="24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line losses (Ref. 2</a:t>
            </a:r>
            <a:r>
              <a:rPr sz="2400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lang="en-US" sz="2400" dirty="0" smtClean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7475" lvl="1" indent="339725">
              <a:lnSpc>
                <a:spcPct val="75000"/>
              </a:lnSpc>
              <a:spcBef>
                <a:spcPts val="1400"/>
              </a:spcBef>
              <a:defRPr sz="1800"/>
            </a:pPr>
            <a:r>
              <a:rPr lang="en-US" sz="2400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Baluns</a:t>
            </a:r>
            <a:r>
              <a:rPr lang="en-US" sz="2400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and chokes (Ref. 5, 7 &amp; 8)</a:t>
            </a:r>
            <a:endParaRPr sz="240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Shape 124"/>
          <p:cNvSpPr/>
          <p:nvPr/>
        </p:nvSpPr>
        <p:spPr>
          <a:xfrm>
            <a:off x="609600" y="486648"/>
            <a:ext cx="5184076" cy="4277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1060" tIns="41060" rIns="41060" bIns="41060" anchor="b">
            <a:spAutoFit/>
          </a:bodyPr>
          <a:lstStyle>
            <a:lvl1pPr defTabSz="814387">
              <a:lnSpc>
                <a:spcPct val="90000"/>
              </a:lnSpc>
              <a:defRPr sz="2400"/>
            </a:lvl1pPr>
          </a:lstStyle>
          <a:p>
            <a:pPr lvl="0">
              <a:defRPr sz="1800"/>
            </a:pPr>
            <a:r>
              <a:rPr sz="2400" dirty="0">
                <a:solidFill>
                  <a:schemeClr val="bg1"/>
                </a:solidFill>
              </a:rPr>
              <a:t>Antennas and Transmission Lines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RL PPT HORIZ BLUE reVised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39999"/>
      </a:accent1>
      <a:accent2>
        <a:srgbClr val="B92B38"/>
      </a:accent2>
      <a:accent3>
        <a:srgbClr val="8F8F8F"/>
      </a:accent3>
      <a:accent4>
        <a:srgbClr val="707070"/>
      </a:accent4>
      <a:accent5>
        <a:srgbClr val="ADCACA"/>
      </a:accent5>
      <a:accent6>
        <a:srgbClr val="A72632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339999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 Bold"/>
            <a:ea typeface="Arial Bold"/>
            <a:cs typeface="Arial Bold"/>
            <a:sym typeface="Arial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339999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 Bold"/>
            <a:ea typeface="Arial Bold"/>
            <a:cs typeface="Arial Bold"/>
            <a:sym typeface="Arial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ARRL PPT HORIZ BLUE reVised</Template>
  <TotalTime>299</TotalTime>
  <Words>931</Words>
  <Application>Microsoft Office PowerPoint</Application>
  <PresentationFormat>On-screen Show (4:3)</PresentationFormat>
  <Paragraphs>200</Paragraphs>
  <Slides>35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ARRL PPT HORIZ BLUE reVised</vt:lpstr>
      <vt:lpstr>PowerPoint Presentation</vt:lpstr>
      <vt:lpstr>PowerPoint Presentation</vt:lpstr>
      <vt:lpstr>Joe Reisert W1JR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AA7A</dc:creator>
  <cp:lastModifiedBy>Joseph H. Reisert</cp:lastModifiedBy>
  <cp:revision>32</cp:revision>
  <cp:lastPrinted>2014-06-26T23:12:45Z</cp:lastPrinted>
  <dcterms:modified xsi:type="dcterms:W3CDTF">2014-06-28T14:37:07Z</dcterms:modified>
</cp:coreProperties>
</file>